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notesMasterIdLst>
    <p:notesMasterId r:id="rId22"/>
  </p:notesMasterIdLst>
  <p:sldIdLst>
    <p:sldId id="331" r:id="rId2"/>
    <p:sldId id="257" r:id="rId3"/>
    <p:sldId id="259" r:id="rId4"/>
    <p:sldId id="260" r:id="rId5"/>
    <p:sldId id="268" r:id="rId6"/>
    <p:sldId id="346" r:id="rId7"/>
    <p:sldId id="283" r:id="rId8"/>
    <p:sldId id="338" r:id="rId9"/>
    <p:sldId id="347" r:id="rId10"/>
    <p:sldId id="282" r:id="rId11"/>
    <p:sldId id="289" r:id="rId12"/>
    <p:sldId id="293" r:id="rId13"/>
    <p:sldId id="345" r:id="rId14"/>
    <p:sldId id="265" r:id="rId15"/>
    <p:sldId id="340" r:id="rId16"/>
    <p:sldId id="339" r:id="rId17"/>
    <p:sldId id="341" r:id="rId18"/>
    <p:sldId id="342" r:id="rId19"/>
    <p:sldId id="344" r:id="rId20"/>
    <p:sldId id="343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01" userDrawn="1">
          <p15:clr>
            <a:srgbClr val="A4A3A4"/>
          </p15:clr>
        </p15:guide>
        <p15:guide id="2" pos="5442" userDrawn="1">
          <p15:clr>
            <a:srgbClr val="A4A3A4"/>
          </p15:clr>
        </p15:guide>
        <p15:guide id="3" orient="horz" pos="461" userDrawn="1">
          <p15:clr>
            <a:srgbClr val="A4A3A4"/>
          </p15:clr>
        </p15:guide>
        <p15:guide id="4" orient="horz" pos="532" userDrawn="1">
          <p15:clr>
            <a:srgbClr val="A4A3A4"/>
          </p15:clr>
        </p15:guide>
        <p15:guide id="5" orient="horz" pos="2958" userDrawn="1">
          <p15:clr>
            <a:srgbClr val="A4A3A4"/>
          </p15:clr>
        </p15:guide>
        <p15:guide id="6" orient="horz" pos="2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A48"/>
    <a:srgbClr val="E9E9E9"/>
    <a:srgbClr val="EB6363"/>
    <a:srgbClr val="F3C71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5226" autoAdjust="0"/>
  </p:normalViewPr>
  <p:slideViewPr>
    <p:cSldViewPr snapToGrid="0" showGuides="1">
      <p:cViewPr varScale="1">
        <p:scale>
          <a:sx n="93" d="100"/>
          <a:sy n="93" d="100"/>
        </p:scale>
        <p:origin x="114" y="114"/>
      </p:cViewPr>
      <p:guideLst>
        <p:guide pos="601"/>
        <p:guide pos="5442"/>
        <p:guide orient="horz" pos="461"/>
        <p:guide orient="horz" pos="532"/>
        <p:guide orient="horz" pos="2958"/>
        <p:guide orient="horz" pos="29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D8753-1C85-433C-8CAF-929CF121B49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675CE-AE6E-4416-B0CF-2874CEBEAB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1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22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83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44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c849134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c8491342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5" name="Google Shape;338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6" name="Google Shape;340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675CE-AE6E-4416-B0CF-2874CEBEABB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02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56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20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6" name="Google Shape;340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66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" name="Google Shape;3757;gcbddcb4b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8" name="Google Shape;3758;gcbddcb4b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77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7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3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26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3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9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931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86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1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34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21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99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45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4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73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2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65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D62072-8F80-46DA-9C66-EEDE336668C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27D5-5328-4A5F-B487-C39806560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515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6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5" Type="http://schemas.openxmlformats.org/officeDocument/2006/relationships/image" Target="../media/image22.gi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9.jpeg"/><Relationship Id="rId7" Type="http://schemas.openxmlformats.org/officeDocument/2006/relationships/slide" Target="slide1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31.png"/><Relationship Id="rId10" Type="http://schemas.openxmlformats.org/officeDocument/2006/relationships/slide" Target="slide20.xml"/><Relationship Id="rId4" Type="http://schemas.openxmlformats.org/officeDocument/2006/relationships/image" Target="../media/image30.jpeg"/><Relationship Id="rId9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image" Target="../media/image15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>
            <a:extLst>
              <a:ext uri="{FF2B5EF4-FFF2-40B4-BE49-F238E27FC236}">
                <a16:creationId xmlns:a16="http://schemas.microsoft.com/office/drawing/2014/main" id="{44E3D121-763A-422B-ABD3-246189B3A7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85750"/>
            <a:ext cx="6326372" cy="12347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27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Kính</a:t>
            </a:r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quý</a:t>
            </a:r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thầy</a:t>
            </a:r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cô</a:t>
            </a:r>
            <a:endParaRPr lang="en-US" sz="27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 </a:t>
            </a:r>
            <a:r>
              <a:rPr lang="en-US" sz="27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và</a:t>
            </a:r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các</a:t>
            </a:r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em</a:t>
            </a:r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học</a:t>
            </a:r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sinh</a:t>
            </a:r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051" name="Picture 10" descr="book_w">
            <a:extLst>
              <a:ext uri="{FF2B5EF4-FFF2-40B4-BE49-F238E27FC236}">
                <a16:creationId xmlns:a16="http://schemas.microsoft.com/office/drawing/2014/main" id="{581962F2-D195-4507-8007-AE39C04E5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682" y="1682602"/>
            <a:ext cx="2397590" cy="230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>
            <a:extLst>
              <a:ext uri="{FF2B5EF4-FFF2-40B4-BE49-F238E27FC236}">
                <a16:creationId xmlns:a16="http://schemas.microsoft.com/office/drawing/2014/main" id="{5BE5FC81-EDE3-431A-9999-4DDBD1EB9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265" y="4119086"/>
            <a:ext cx="4313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HOÀI</a:t>
            </a:r>
          </a:p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11D7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96E1EF-4A84-474D-94F5-DDB334F574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244" y="2392326"/>
            <a:ext cx="1833756" cy="2751174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9BB0350-C67C-4241-9147-9AD8C8376F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117604"/>
            <a:ext cx="1350334" cy="2025898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0ABD887-9560-475F-A096-1F54A12D38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660" y="86328"/>
            <a:ext cx="771525" cy="708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95536" y="228699"/>
            <a:ext cx="5029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95536" y="2743299"/>
            <a:ext cx="495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67544" y="124395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1" u="none" dirty="0">
                <a:solidFill>
                  <a:schemeClr val="bg1"/>
                </a:solidFill>
                <a:latin typeface="Verdana" pitchFamily="34" charset="0"/>
              </a:rPr>
              <a:t>+  +  +  +  +  +  +  +  +  +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547936" y="2686149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1" u="none">
                <a:solidFill>
                  <a:schemeClr val="bg1"/>
                </a:solidFill>
                <a:latin typeface="Verdana" pitchFamily="34" charset="0"/>
              </a:rPr>
              <a:t>-   -   -    -   -   -   -   -   -   -   </a:t>
            </a:r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1462336" y="571599"/>
            <a:ext cx="2286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1395662" y="514449"/>
            <a:ext cx="373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u="none">
                <a:solidFill>
                  <a:schemeClr val="bg1"/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>
            <a:off x="1614736" y="685899"/>
            <a:ext cx="3200400" cy="1943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49" name="Line 9"/>
          <p:cNvSpPr>
            <a:spLocks noChangeShapeType="1"/>
          </p:cNvSpPr>
          <p:nvPr/>
        </p:nvSpPr>
        <p:spPr bwMode="auto">
          <a:xfrm>
            <a:off x="1538536" y="743049"/>
            <a:ext cx="0" cy="1885950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50" name="Line 10"/>
          <p:cNvSpPr>
            <a:spLocks noChangeShapeType="1"/>
          </p:cNvSpPr>
          <p:nvPr/>
        </p:nvSpPr>
        <p:spPr bwMode="auto">
          <a:xfrm>
            <a:off x="1538536" y="2628999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1614736" y="685899"/>
            <a:ext cx="1066800" cy="131445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>
            <a:off x="2681536" y="2000349"/>
            <a:ext cx="2133600" cy="62865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53" name="Freeform 13"/>
          <p:cNvSpPr>
            <a:spLocks/>
          </p:cNvSpPr>
          <p:nvPr/>
        </p:nvSpPr>
        <p:spPr bwMode="auto">
          <a:xfrm>
            <a:off x="1538536" y="857349"/>
            <a:ext cx="381000" cy="190500"/>
          </a:xfrm>
          <a:custGeom>
            <a:avLst/>
            <a:gdLst>
              <a:gd name="T0" fmla="*/ 0 w 240"/>
              <a:gd name="T1" fmla="*/ 2147483647 h 160"/>
              <a:gd name="T2" fmla="*/ 2147483647 w 240"/>
              <a:gd name="T3" fmla="*/ 2147483647 h 160"/>
              <a:gd name="T4" fmla="*/ 2147483647 w 240"/>
              <a:gd name="T5" fmla="*/ 0 h 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160">
                <a:moveTo>
                  <a:pt x="0" y="96"/>
                </a:moveTo>
                <a:cubicBezTo>
                  <a:pt x="52" y="128"/>
                  <a:pt x="104" y="160"/>
                  <a:pt x="144" y="144"/>
                </a:cubicBezTo>
                <a:cubicBezTo>
                  <a:pt x="184" y="128"/>
                  <a:pt x="212" y="64"/>
                  <a:pt x="240" y="0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54" name="Freeform 14"/>
          <p:cNvSpPr>
            <a:spLocks/>
          </p:cNvSpPr>
          <p:nvPr/>
        </p:nvSpPr>
        <p:spPr bwMode="auto">
          <a:xfrm>
            <a:off x="1538536" y="1143099"/>
            <a:ext cx="457200" cy="180975"/>
          </a:xfrm>
          <a:custGeom>
            <a:avLst/>
            <a:gdLst>
              <a:gd name="T0" fmla="*/ 0 w 288"/>
              <a:gd name="T1" fmla="*/ 2147483647 h 152"/>
              <a:gd name="T2" fmla="*/ 2147483647 w 288"/>
              <a:gd name="T3" fmla="*/ 2147483647 h 152"/>
              <a:gd name="T4" fmla="*/ 2147483647 w 288"/>
              <a:gd name="T5" fmla="*/ 0 h 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152">
                <a:moveTo>
                  <a:pt x="0" y="48"/>
                </a:moveTo>
                <a:cubicBezTo>
                  <a:pt x="72" y="100"/>
                  <a:pt x="144" y="152"/>
                  <a:pt x="192" y="144"/>
                </a:cubicBezTo>
                <a:cubicBezTo>
                  <a:pt x="240" y="136"/>
                  <a:pt x="272" y="24"/>
                  <a:pt x="288" y="0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2681536" y="2000349"/>
            <a:ext cx="0" cy="628650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56" name="Freeform 16"/>
          <p:cNvSpPr>
            <a:spLocks/>
          </p:cNvSpPr>
          <p:nvPr/>
        </p:nvSpPr>
        <p:spPr bwMode="auto">
          <a:xfrm>
            <a:off x="2681536" y="2057499"/>
            <a:ext cx="266700" cy="190500"/>
          </a:xfrm>
          <a:custGeom>
            <a:avLst/>
            <a:gdLst>
              <a:gd name="T0" fmla="*/ 0 w 168"/>
              <a:gd name="T1" fmla="*/ 2147483647 h 160"/>
              <a:gd name="T2" fmla="*/ 2147483647 w 168"/>
              <a:gd name="T3" fmla="*/ 2147483647 h 160"/>
              <a:gd name="T4" fmla="*/ 2147483647 w 168"/>
              <a:gd name="T5" fmla="*/ 0 h 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160">
                <a:moveTo>
                  <a:pt x="0" y="96"/>
                </a:moveTo>
                <a:cubicBezTo>
                  <a:pt x="60" y="128"/>
                  <a:pt x="120" y="160"/>
                  <a:pt x="144" y="144"/>
                </a:cubicBezTo>
                <a:cubicBezTo>
                  <a:pt x="168" y="128"/>
                  <a:pt x="156" y="64"/>
                  <a:pt x="144" y="0"/>
                </a:cubicBezTo>
              </a:path>
            </a:pathLst>
          </a:custGeom>
          <a:noFill/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1138486" y="514449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u="none">
                <a:solidFill>
                  <a:schemeClr val="bg1"/>
                </a:solidFill>
                <a:latin typeface="Verdana" pitchFamily="34" charset="0"/>
              </a:rPr>
              <a:t>M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1233737" y="1325265"/>
            <a:ext cx="335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u="none">
                <a:solidFill>
                  <a:schemeClr val="bg1"/>
                </a:solidFill>
                <a:latin typeface="Verdana" pitchFamily="34" charset="0"/>
              </a:rPr>
              <a:t>F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2071936" y="1428849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u="none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u="none" baseline="-2500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US" u="none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3348286" y="2182515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u="none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u="none" baseline="-25000">
                <a:solidFill>
                  <a:schemeClr val="bg1"/>
                </a:solidFill>
                <a:latin typeface="Verdana" pitchFamily="34" charset="0"/>
              </a:rPr>
              <a:t>2</a:t>
            </a:r>
            <a:endParaRPr lang="en-US" u="none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3064124" y="1322760"/>
            <a:ext cx="304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u="none">
                <a:solidFill>
                  <a:schemeClr val="bg1"/>
                </a:solidFill>
                <a:latin typeface="Verdana" pitchFamily="34" charset="0"/>
              </a:rPr>
              <a:t>s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2376737" y="1976536"/>
            <a:ext cx="3353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1" u="none">
                <a:solidFill>
                  <a:schemeClr val="bg1"/>
                </a:solidFill>
                <a:latin typeface="Verdana" pitchFamily="34" charset="0"/>
              </a:rPr>
              <a:t>P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4815137" y="2468265"/>
            <a:ext cx="380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u="none">
                <a:solidFill>
                  <a:schemeClr val="bg1"/>
                </a:solidFill>
                <a:latin typeface="Verdana" pitchFamily="34" charset="0"/>
              </a:rPr>
              <a:t>N</a:t>
            </a:r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1162300" y="2400399"/>
            <a:ext cx="3786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u="none">
                <a:solidFill>
                  <a:schemeClr val="bg1"/>
                </a:solidFill>
                <a:latin typeface="Verdana" pitchFamily="34" charset="0"/>
              </a:rPr>
              <a:t>H</a:t>
            </a: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736850" y="1553865"/>
            <a:ext cx="3465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u="none">
                <a:solidFill>
                  <a:schemeClr val="bg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38266" name="Line 26"/>
          <p:cNvSpPr>
            <a:spLocks noChangeShapeType="1"/>
          </p:cNvSpPr>
          <p:nvPr/>
        </p:nvSpPr>
        <p:spPr bwMode="auto">
          <a:xfrm>
            <a:off x="776536" y="628749"/>
            <a:ext cx="0" cy="2000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68" name="Line 28"/>
          <p:cNvSpPr>
            <a:spLocks noChangeShapeType="1"/>
          </p:cNvSpPr>
          <p:nvPr/>
        </p:nvSpPr>
        <p:spPr bwMode="auto">
          <a:xfrm>
            <a:off x="4815136" y="628749"/>
            <a:ext cx="0" cy="11430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69" name="Text Box 29"/>
          <p:cNvSpPr txBox="1">
            <a:spLocks noChangeArrowheads="1"/>
          </p:cNvSpPr>
          <p:nvPr/>
        </p:nvSpPr>
        <p:spPr bwMode="auto">
          <a:xfrm>
            <a:off x="4891336" y="1553865"/>
            <a:ext cx="314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u="none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38270" name="Line 30"/>
          <p:cNvSpPr>
            <a:spLocks noChangeShapeType="1"/>
          </p:cNvSpPr>
          <p:nvPr/>
        </p:nvSpPr>
        <p:spPr bwMode="auto">
          <a:xfrm flipH="1">
            <a:off x="1538536" y="2000349"/>
            <a:ext cx="11430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76" name="Line 36"/>
          <p:cNvSpPr>
            <a:spLocks noChangeShapeType="1"/>
          </p:cNvSpPr>
          <p:nvPr/>
        </p:nvSpPr>
        <p:spPr bwMode="auto">
          <a:xfrm>
            <a:off x="1538536" y="743049"/>
            <a:ext cx="0" cy="857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277" name="Freeform 37"/>
          <p:cNvSpPr>
            <a:spLocks/>
          </p:cNvSpPr>
          <p:nvPr/>
        </p:nvSpPr>
        <p:spPr bwMode="auto">
          <a:xfrm>
            <a:off x="1614736" y="685899"/>
            <a:ext cx="3200400" cy="1943100"/>
          </a:xfrm>
          <a:custGeom>
            <a:avLst/>
            <a:gdLst>
              <a:gd name="T0" fmla="*/ 0 w 2016"/>
              <a:gd name="T1" fmla="*/ 0 h 1632"/>
              <a:gd name="T2" fmla="*/ 2147483647 w 2016"/>
              <a:gd name="T3" fmla="*/ 2147483647 h 1632"/>
              <a:gd name="T4" fmla="*/ 2147483647 w 2016"/>
              <a:gd name="T5" fmla="*/ 2147483647 h 1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" h="1632">
                <a:moveTo>
                  <a:pt x="0" y="0"/>
                </a:moveTo>
                <a:cubicBezTo>
                  <a:pt x="576" y="80"/>
                  <a:pt x="1152" y="160"/>
                  <a:pt x="1488" y="432"/>
                </a:cubicBezTo>
                <a:cubicBezTo>
                  <a:pt x="1824" y="704"/>
                  <a:pt x="1928" y="1432"/>
                  <a:pt x="2016" y="1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300" name="Text Box 44"/>
          <p:cNvSpPr txBox="1">
            <a:spLocks noChangeArrowheads="1"/>
          </p:cNvSpPr>
          <p:nvPr/>
        </p:nvSpPr>
        <p:spPr bwMode="auto">
          <a:xfrm>
            <a:off x="1751262" y="1257399"/>
            <a:ext cx="3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u="none">
                <a:solidFill>
                  <a:schemeClr val="bg1"/>
                </a:solidFill>
                <a:latin typeface="Times New Roman" pitchFamily="18" charset="0"/>
              </a:rPr>
              <a:t>α</a:t>
            </a:r>
            <a:r>
              <a:rPr lang="en-US" u="none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u="none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301" name="Text Box 45"/>
          <p:cNvSpPr txBox="1">
            <a:spLocks noChangeArrowheads="1"/>
          </p:cNvSpPr>
          <p:nvPr/>
        </p:nvSpPr>
        <p:spPr bwMode="auto">
          <a:xfrm>
            <a:off x="2835524" y="2096790"/>
            <a:ext cx="3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u="none">
                <a:solidFill>
                  <a:schemeClr val="bg1"/>
                </a:solidFill>
                <a:latin typeface="Times New Roman" pitchFamily="18" charset="0"/>
              </a:rPr>
              <a:t>α</a:t>
            </a:r>
            <a:r>
              <a:rPr lang="en-US" u="none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u="none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302" name="Line 46"/>
          <p:cNvSpPr>
            <a:spLocks noChangeShapeType="1"/>
          </p:cNvSpPr>
          <p:nvPr/>
        </p:nvSpPr>
        <p:spPr bwMode="auto">
          <a:xfrm>
            <a:off x="1309936" y="1314549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303" name="Line 47"/>
          <p:cNvSpPr>
            <a:spLocks noChangeShapeType="1"/>
          </p:cNvSpPr>
          <p:nvPr/>
        </p:nvSpPr>
        <p:spPr bwMode="auto">
          <a:xfrm>
            <a:off x="4967536" y="1543149"/>
            <a:ext cx="152400" cy="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251520" y="3075806"/>
            <a:ext cx="806489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Công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của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lực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điện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algn="just"/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	+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không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phụ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thuộc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đi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just"/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	+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phụ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thuộc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bg1"/>
                </a:solidFill>
                <a:latin typeface="Times New Roman" pitchFamily="18" charset="0"/>
              </a:rPr>
              <a:t>vị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bg1"/>
                </a:solidFill>
                <a:latin typeface="Times New Roman" pitchFamily="18" charset="0"/>
              </a:rPr>
              <a:t>trí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điểm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đầu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điểm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FF00"/>
                </a:solidFill>
                <a:latin typeface="Times New Roman" pitchFamily="18" charset="0"/>
              </a:rPr>
              <a:t>cuối</a:t>
            </a:r>
            <a:r>
              <a:rPr lang="en-US" sz="280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bg1"/>
                </a:solidFill>
                <a:latin typeface="Times New Roman" pitchFamily="18" charset="0"/>
              </a:rPr>
              <a:t>đi</a:t>
            </a:r>
            <a:r>
              <a:rPr lang="en-US" sz="2800" u="none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0A05A-6641-4A06-90DD-6407F9AFF73E}"/>
              </a:ext>
            </a:extLst>
          </p:cNvPr>
          <p:cNvSpPr txBox="1"/>
          <p:nvPr/>
        </p:nvSpPr>
        <p:spPr>
          <a:xfrm>
            <a:off x="1162300" y="1798181"/>
            <a:ext cx="37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>
                <a:solidFill>
                  <a:schemeClr val="bg1"/>
                </a:solidFill>
              </a:rPr>
              <a:t>I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F285317-197C-4245-B068-49D4F6A4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138442"/>
              </p:ext>
            </p:extLst>
          </p:nvPr>
        </p:nvGraphicFramePr>
        <p:xfrm>
          <a:off x="5467350" y="203200"/>
          <a:ext cx="3425825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3" imgW="1498320" imgH="1180800" progId="Equation.DSMT4">
                  <p:embed/>
                </p:oleObj>
              </mc:Choice>
              <mc:Fallback>
                <p:oleObj name="Equation" r:id="rId3" imgW="1498320" imgH="1180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F285317-197C-4245-B068-49D4F6A4B93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7350" y="203200"/>
                        <a:ext cx="3425825" cy="29511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3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/>
      <p:bldP spid="138243" grpId="0" animBg="1"/>
      <p:bldP spid="138244" grpId="0"/>
      <p:bldP spid="138245" grpId="0"/>
      <p:bldP spid="138246" grpId="0" animBg="1"/>
      <p:bldP spid="138247" grpId="0"/>
      <p:bldP spid="138248" grpId="0" animBg="1"/>
      <p:bldP spid="138249" grpId="0" animBg="1"/>
      <p:bldP spid="138250" grpId="0" animBg="1"/>
      <p:bldP spid="138251" grpId="0" animBg="1"/>
      <p:bldP spid="138252" grpId="0" animBg="1"/>
      <p:bldP spid="138253" grpId="0" animBg="1"/>
      <p:bldP spid="138254" grpId="0" animBg="1"/>
      <p:bldP spid="138255" grpId="0" animBg="1"/>
      <p:bldP spid="138256" grpId="0" animBg="1"/>
      <p:bldP spid="138257" grpId="0"/>
      <p:bldP spid="138258" grpId="0"/>
      <p:bldP spid="138259" grpId="0"/>
      <p:bldP spid="138260" grpId="0"/>
      <p:bldP spid="138261" grpId="0"/>
      <p:bldP spid="138262" grpId="0"/>
      <p:bldP spid="138263" grpId="0"/>
      <p:bldP spid="138264" grpId="0"/>
      <p:bldP spid="138265" grpId="0"/>
      <p:bldP spid="138266" grpId="0" animBg="1"/>
      <p:bldP spid="138268" grpId="0" animBg="1"/>
      <p:bldP spid="138269" grpId="0"/>
      <p:bldP spid="138270" grpId="0" animBg="1"/>
      <p:bldP spid="138276" grpId="0" animBg="1"/>
      <p:bldP spid="138277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;p41"/>
          <p:cNvSpPr/>
          <p:nvPr/>
        </p:nvSpPr>
        <p:spPr>
          <a:xfrm>
            <a:off x="4735356" y="2835959"/>
            <a:ext cx="91439" cy="91442"/>
          </a:xfrm>
          <a:custGeom>
            <a:avLst/>
            <a:gdLst/>
            <a:ahLst/>
            <a:cxnLst/>
            <a:rect l="l" t="t" r="r" b="b"/>
            <a:pathLst>
              <a:path w="2069" h="2070" extrusionOk="0">
                <a:moveTo>
                  <a:pt x="1034" y="1"/>
                </a:moveTo>
                <a:cubicBezTo>
                  <a:pt x="968" y="234"/>
                  <a:pt x="868" y="468"/>
                  <a:pt x="801" y="701"/>
                </a:cubicBezTo>
                <a:cubicBezTo>
                  <a:pt x="623" y="701"/>
                  <a:pt x="445" y="716"/>
                  <a:pt x="267" y="716"/>
                </a:cubicBezTo>
                <a:cubicBezTo>
                  <a:pt x="178" y="716"/>
                  <a:pt x="89" y="713"/>
                  <a:pt x="0" y="701"/>
                </a:cubicBezTo>
                <a:lnTo>
                  <a:pt x="0" y="701"/>
                </a:lnTo>
                <a:cubicBezTo>
                  <a:pt x="201" y="902"/>
                  <a:pt x="401" y="1068"/>
                  <a:pt x="634" y="1235"/>
                </a:cubicBezTo>
                <a:cubicBezTo>
                  <a:pt x="567" y="1435"/>
                  <a:pt x="501" y="1635"/>
                  <a:pt x="467" y="1836"/>
                </a:cubicBezTo>
                <a:cubicBezTo>
                  <a:pt x="634" y="1735"/>
                  <a:pt x="768" y="1569"/>
                  <a:pt x="901" y="1435"/>
                </a:cubicBezTo>
                <a:cubicBezTo>
                  <a:pt x="934" y="1435"/>
                  <a:pt x="934" y="1435"/>
                  <a:pt x="968" y="1469"/>
                </a:cubicBezTo>
                <a:cubicBezTo>
                  <a:pt x="1201" y="1635"/>
                  <a:pt x="1435" y="1836"/>
                  <a:pt x="1635" y="2069"/>
                </a:cubicBezTo>
                <a:lnTo>
                  <a:pt x="1635" y="1969"/>
                </a:lnTo>
                <a:cubicBezTo>
                  <a:pt x="1501" y="1669"/>
                  <a:pt x="1401" y="1369"/>
                  <a:pt x="1301" y="1035"/>
                </a:cubicBezTo>
                <a:cubicBezTo>
                  <a:pt x="1535" y="868"/>
                  <a:pt x="1802" y="701"/>
                  <a:pt x="2069" y="568"/>
                </a:cubicBezTo>
                <a:cubicBezTo>
                  <a:pt x="2049" y="529"/>
                  <a:pt x="2007" y="513"/>
                  <a:pt x="1961" y="513"/>
                </a:cubicBezTo>
                <a:cubicBezTo>
                  <a:pt x="1929" y="513"/>
                  <a:pt x="1896" y="521"/>
                  <a:pt x="1868" y="535"/>
                </a:cubicBezTo>
                <a:cubicBezTo>
                  <a:pt x="1635" y="568"/>
                  <a:pt x="1435" y="635"/>
                  <a:pt x="1201" y="668"/>
                </a:cubicBezTo>
                <a:cubicBezTo>
                  <a:pt x="1135" y="435"/>
                  <a:pt x="1068" y="234"/>
                  <a:pt x="10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3754" name="4;p41"/>
          <p:cNvSpPr/>
          <p:nvPr/>
        </p:nvSpPr>
        <p:spPr>
          <a:xfrm>
            <a:off x="777241" y="498532"/>
            <a:ext cx="8279606" cy="143606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3755" name="pe;3755;p41"/>
          <p:cNvSpPr/>
          <p:nvPr/>
        </p:nvSpPr>
        <p:spPr>
          <a:xfrm>
            <a:off x="74296" y="4807484"/>
            <a:ext cx="9069705" cy="16117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383" y="3992881"/>
            <a:ext cx="1138238" cy="1163003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8296B748-EDD6-454B-86FD-8C9C63C4A4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1221" y="-69482"/>
            <a:ext cx="1005602" cy="825507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2ABFBC7F-C5FB-4DB5-8BC6-287E86E08DD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30506" y="1010456"/>
            <a:ext cx="8636965" cy="895308"/>
          </a:xfrm>
          <a:prstGeom prst="rect">
            <a:avLst/>
          </a:prstGeom>
        </p:spPr>
        <p:txBody>
          <a:bodyPr/>
          <a:lstStyle>
            <a:lvl1pPr algn="l" defTabSz="6857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9BC00C60-E9A6-4F70-825F-07CA7C81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216" y="1431471"/>
            <a:ext cx="30962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8">
            <a:extLst>
              <a:ext uri="{FF2B5EF4-FFF2-40B4-BE49-F238E27FC236}">
                <a16:creationId xmlns:a16="http://schemas.microsoft.com/office/drawing/2014/main" id="{17F57E25-7C4C-4B3F-B9B8-38A25AEA2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6" y="2274083"/>
            <a:ext cx="56161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014B60-AF83-4DE1-B790-72120449D347}"/>
              </a:ext>
            </a:extLst>
          </p:cNvPr>
          <p:cNvGrpSpPr/>
          <p:nvPr/>
        </p:nvGrpSpPr>
        <p:grpSpPr>
          <a:xfrm>
            <a:off x="624212" y="902699"/>
            <a:ext cx="8166421" cy="4108738"/>
            <a:chOff x="624212" y="902699"/>
            <a:chExt cx="8166421" cy="4108738"/>
          </a:xfrm>
        </p:grpSpPr>
        <p:sp>
          <p:nvSpPr>
            <p:cNvPr id="11" name="Thought Bubble: Cloud 10">
              <a:extLst>
                <a:ext uri="{FF2B5EF4-FFF2-40B4-BE49-F238E27FC236}">
                  <a16:creationId xmlns:a16="http://schemas.microsoft.com/office/drawing/2014/main" id="{508AA741-A728-4EDC-BC17-3E2467B20B4E}"/>
                </a:ext>
              </a:extLst>
            </p:cNvPr>
            <p:cNvSpPr/>
            <p:nvPr/>
          </p:nvSpPr>
          <p:spPr>
            <a:xfrm>
              <a:off x="624212" y="902699"/>
              <a:ext cx="6795131" cy="2101013"/>
            </a:xfrm>
            <a:prstGeom prst="cloudCallout">
              <a:avLst>
                <a:gd name="adj1" fmla="val 45834"/>
                <a:gd name="adj2" fmla="val 4848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sự tương tự giữa công của lực điện và công của trọng trường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3" name="Picture 4" descr="Quoobee">
              <a:extLst>
                <a:ext uri="{FF2B5EF4-FFF2-40B4-BE49-F238E27FC236}">
                  <a16:creationId xmlns:a16="http://schemas.microsoft.com/office/drawing/2014/main" id="{40E46FC7-7D5A-4001-BABF-436074FABF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664" y="3360652"/>
              <a:ext cx="2035969" cy="165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6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p37"/>
          <p:cNvSpPr txBox="1">
            <a:spLocks noGrp="1"/>
          </p:cNvSpPr>
          <p:nvPr>
            <p:ph type="title" idx="4294967295"/>
          </p:nvPr>
        </p:nvSpPr>
        <p:spPr>
          <a:xfrm>
            <a:off x="720725" y="1489213"/>
            <a:ext cx="7702550" cy="13938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Thế</a:t>
            </a:r>
            <a:r>
              <a: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năng</a:t>
            </a:r>
            <a:r>
              <a: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điện</a:t>
            </a:r>
            <a:r>
              <a: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trong</a:t>
            </a:r>
            <a:r>
              <a: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điện</a:t>
            </a:r>
            <a:r>
              <a: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trường</a:t>
            </a:r>
            <a:endParaRPr lang="en-GB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Lora Regular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9248" y="136636"/>
            <a:ext cx="1699260" cy="1394936"/>
          </a:xfrm>
          <a:prstGeom prst="rect">
            <a:avLst/>
          </a:prstGeom>
        </p:spPr>
      </p:pic>
      <p:sp>
        <p:nvSpPr>
          <p:cNvPr id="3400" name="pe;3400;p36"/>
          <p:cNvSpPr txBox="1">
            <a:spLocks noGrp="1"/>
          </p:cNvSpPr>
          <p:nvPr/>
        </p:nvSpPr>
        <p:spPr>
          <a:xfrm>
            <a:off x="4207939" y="421672"/>
            <a:ext cx="728663" cy="345281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700" b="1" dirty="0">
                <a:latin typeface="思源黑体 Heavy" panose="020B0A00000000000000" pitchFamily="34" charset="-122"/>
                <a:ea typeface="思源黑体 Heavy" panose="020B0A00000000000000" pitchFamily="34" charset="-122"/>
              </a:rPr>
              <a:t>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CB622-3BF5-4954-901C-CAD38F6609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81" t="26462" r="33010" b="37340"/>
          <a:stretch/>
        </p:blipFill>
        <p:spPr>
          <a:xfrm>
            <a:off x="2004788" y="2982534"/>
            <a:ext cx="5134424" cy="21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" grpId="0"/>
      <p:bldP spid="34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11C26C5-0BD1-4D97-8796-82B13C5ACB01}"/>
              </a:ext>
            </a:extLst>
          </p:cNvPr>
          <p:cNvSpPr/>
          <p:nvPr/>
        </p:nvSpPr>
        <p:spPr>
          <a:xfrm>
            <a:off x="1872522" y="1109498"/>
            <a:ext cx="5398956" cy="1952679"/>
          </a:xfrm>
          <a:prstGeom prst="cloudCallout">
            <a:avLst>
              <a:gd name="adj1" fmla="val 45834"/>
              <a:gd name="adj2" fmla="val 484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       là gì?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B2FCC81-CE58-4B66-A484-FE4D10100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34575"/>
              </p:ext>
            </p:extLst>
          </p:nvPr>
        </p:nvGraphicFramePr>
        <p:xfrm>
          <a:off x="4828511" y="1871469"/>
          <a:ext cx="360178" cy="42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8511" y="1871469"/>
                        <a:ext cx="360178" cy="428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Quoobee">
            <a:extLst>
              <a:ext uri="{FF2B5EF4-FFF2-40B4-BE49-F238E27FC236}">
                <a16:creationId xmlns:a16="http://schemas.microsoft.com/office/drawing/2014/main" id="{99AC5F7C-FB34-42E6-8C31-EB1816826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031" y="3208609"/>
            <a:ext cx="2035969" cy="16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;p41">
            <a:extLst>
              <a:ext uri="{FF2B5EF4-FFF2-40B4-BE49-F238E27FC236}">
                <a16:creationId xmlns:a16="http://schemas.microsoft.com/office/drawing/2014/main" id="{D917235B-AA72-4789-88AC-8434A77834F6}"/>
              </a:ext>
            </a:extLst>
          </p:cNvPr>
          <p:cNvSpPr/>
          <p:nvPr/>
        </p:nvSpPr>
        <p:spPr>
          <a:xfrm>
            <a:off x="777241" y="498532"/>
            <a:ext cx="8279606" cy="143606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6" name="pe;3755;p41">
            <a:extLst>
              <a:ext uri="{FF2B5EF4-FFF2-40B4-BE49-F238E27FC236}">
                <a16:creationId xmlns:a16="http://schemas.microsoft.com/office/drawing/2014/main" id="{276672CA-A726-4902-94C1-72940BBE3A0D}"/>
              </a:ext>
            </a:extLst>
          </p:cNvPr>
          <p:cNvSpPr/>
          <p:nvPr/>
        </p:nvSpPr>
        <p:spPr>
          <a:xfrm>
            <a:off x="74296" y="4807484"/>
            <a:ext cx="9069705" cy="16117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60D48475-149D-418A-8FFA-E0243E2048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383" y="3992881"/>
            <a:ext cx="1138238" cy="116300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A5ECBC6-E5FB-4D83-9937-5F9062B8BE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1221" y="-69482"/>
            <a:ext cx="1005602" cy="825507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5567858-ABBD-4286-9A14-F1FD2646E102}"/>
              </a:ext>
            </a:extLst>
          </p:cNvPr>
          <p:cNvSpPr/>
          <p:nvPr/>
        </p:nvSpPr>
        <p:spPr>
          <a:xfrm>
            <a:off x="1803248" y="1079028"/>
            <a:ext cx="5398956" cy="1952679"/>
          </a:xfrm>
          <a:prstGeom prst="cloudCallout">
            <a:avLst>
              <a:gd name="adj1" fmla="val 45834"/>
              <a:gd name="adj2" fmla="val 484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năng phụ thuộc vào điện tích như thế nào?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63;p42"/>
          <p:cNvSpPr txBox="1">
            <a:spLocks noGrp="1"/>
          </p:cNvSpPr>
          <p:nvPr>
            <p:ph type="title" idx="4294967295"/>
          </p:nvPr>
        </p:nvSpPr>
        <p:spPr>
          <a:xfrm>
            <a:off x="0" y="2719278"/>
            <a:ext cx="9144000" cy="982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altLang="en-US" sz="2400" dirty="0">
                <a:solidFill>
                  <a:srgbClr val="FF0000"/>
                </a:solidFill>
              </a:rPr>
              <a:t>A</a:t>
            </a:r>
            <a:r>
              <a:rPr lang="vi-VN" altLang="en-US" sz="2400" baseline="-25000" dirty="0">
                <a:solidFill>
                  <a:srgbClr val="FF0000"/>
                </a:solidFill>
              </a:rPr>
              <a:t>M</a:t>
            </a:r>
            <a:r>
              <a:rPr lang="vi-VN" altLang="en-US" sz="2400" baseline="-28000" dirty="0">
                <a:solidFill>
                  <a:srgbClr val="FF0000"/>
                </a:solidFill>
              </a:rPr>
              <a:t>∞</a:t>
            </a:r>
            <a:r>
              <a:rPr lang="vi-VN" altLang="en-US" sz="2400" baseline="-25000" dirty="0">
                <a:solidFill>
                  <a:srgbClr val="FF0000"/>
                </a:solidFill>
              </a:rPr>
              <a:t> </a:t>
            </a:r>
            <a:r>
              <a:rPr lang="vi-VN" altLang="en-US" sz="2400" dirty="0">
                <a:solidFill>
                  <a:srgbClr val="FF0000"/>
                </a:solidFill>
              </a:rPr>
              <a:t>= </a:t>
            </a:r>
            <a:r>
              <a:rPr lang="vi-VN" altLang="en-US" sz="2400" dirty="0" err="1">
                <a:solidFill>
                  <a:srgbClr val="FF0000"/>
                </a:solidFill>
              </a:rPr>
              <a:t>W</a:t>
            </a:r>
            <a:r>
              <a:rPr lang="vi-VN" altLang="en-US" sz="2400" baseline="-25000" dirty="0" err="1">
                <a:solidFill>
                  <a:srgbClr val="FF0000"/>
                </a:solidFill>
              </a:rPr>
              <a:t>M</a:t>
            </a:r>
            <a:r>
              <a:rPr lang="vi-VN" altLang="en-US" sz="2400" dirty="0">
                <a:solidFill>
                  <a:srgbClr val="FF0000"/>
                </a:solidFill>
              </a:rPr>
              <a:t> = </a:t>
            </a:r>
            <a:r>
              <a:rPr lang="vi-VN" altLang="en-US" sz="2400" dirty="0" err="1">
                <a:solidFill>
                  <a:srgbClr val="FF0000"/>
                </a:solidFill>
              </a:rPr>
              <a:t>V</a:t>
            </a:r>
            <a:r>
              <a:rPr lang="vi-VN" altLang="en-US" sz="2400" baseline="-25000" dirty="0" err="1">
                <a:solidFill>
                  <a:srgbClr val="FF0000"/>
                </a:solidFill>
              </a:rPr>
              <a:t>M</a:t>
            </a:r>
            <a:r>
              <a:rPr lang="vi-VN" altLang="en-US" sz="2400" dirty="0" err="1">
                <a:solidFill>
                  <a:srgbClr val="FF0000"/>
                </a:solidFill>
              </a:rPr>
              <a:t>.q</a:t>
            </a:r>
            <a:endParaRPr lang="en-GB" sz="2100" b="1" dirty="0">
              <a:latin typeface="Times New Roman" panose="02020603050405020304" pitchFamily="18" charset="0"/>
              <a:ea typeface="思源黑体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77" name="G;p42"/>
          <p:cNvSpPr txBox="1">
            <a:spLocks noGrp="1"/>
          </p:cNvSpPr>
          <p:nvPr>
            <p:ph type="title" idx="4294967295"/>
          </p:nvPr>
        </p:nvSpPr>
        <p:spPr>
          <a:xfrm>
            <a:off x="435935" y="237756"/>
            <a:ext cx="7702550" cy="5730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Tổng Kết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06" name="6;p42"/>
          <p:cNvSpPr txBox="1">
            <a:spLocks noGrp="1"/>
          </p:cNvSpPr>
          <p:nvPr>
            <p:ph type="title" idx="4294967295"/>
          </p:nvPr>
        </p:nvSpPr>
        <p:spPr>
          <a:xfrm>
            <a:off x="0" y="963578"/>
            <a:ext cx="9144000" cy="17478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58738" indent="-58738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Công</a:t>
            </a:r>
            <a:r>
              <a:rPr lang="en-GB" sz="2400" b="1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GB" sz="2400" b="1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lực</a:t>
            </a:r>
            <a:r>
              <a:rPr lang="en-GB" sz="2400" b="1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điện</a:t>
            </a:r>
            <a:br>
              <a:rPr lang="en-GB" sz="2400" b="1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</a:br>
            <a:r>
              <a:rPr lang="en-GB" sz="2400" b="1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                    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A</a:t>
            </a:r>
            <a:r>
              <a:rPr lang="en-GB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MN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=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qEd</a:t>
            </a:r>
            <a:b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-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Không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phụ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thuộc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hình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dạng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đường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đi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chỉ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phụ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thuộc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đầu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cuối</a:t>
            </a:r>
            <a:r>
              <a:rPr lang="en-GB" sz="2400" dirty="0"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E6A665-1EC2-4C1D-BE2E-6D4BFCD948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1221" y="-69482"/>
            <a:ext cx="1005602" cy="825507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4B66E232-B240-4AFC-AC48-F186E33990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383" y="3992881"/>
            <a:ext cx="1138238" cy="1163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3" grpId="0" animBg="1"/>
      <p:bldP spid="38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B9753F-EF19-4F11-88E8-0FA96313FCD4}"/>
              </a:ext>
            </a:extLst>
          </p:cNvPr>
          <p:cNvSpPr txBox="1"/>
          <p:nvPr/>
        </p:nvSpPr>
        <p:spPr>
          <a:xfrm>
            <a:off x="3040911" y="0"/>
            <a:ext cx="415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ẤY LÀ NGÀY NÀO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Những hình ảnh lịch sử ngày 2/9/1945">
            <a:extLst>
              <a:ext uri="{FF2B5EF4-FFF2-40B4-BE49-F238E27FC236}">
                <a16:creationId xmlns:a16="http://schemas.microsoft.com/office/drawing/2014/main" id="{EE44499D-EDFA-4A9C-99D2-900CCBD2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94" y="508000"/>
            <a:ext cx="3378052" cy="233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ả lăng Bác lớp 5 hay nhất – 3 bài văn miêu tả lăng Bác Hồ ở ...">
            <a:extLst>
              <a:ext uri="{FF2B5EF4-FFF2-40B4-BE49-F238E27FC236}">
                <a16:creationId xmlns:a16="http://schemas.microsoft.com/office/drawing/2014/main" id="{988F795A-B1E8-4B36-88A2-D200938B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32" y="443764"/>
            <a:ext cx="3618252" cy="236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ọc tập Bác Hồ về việc tự học suốt đời">
            <a:extLst>
              <a:ext uri="{FF2B5EF4-FFF2-40B4-BE49-F238E27FC236}">
                <a16:creationId xmlns:a16="http://schemas.microsoft.com/office/drawing/2014/main" id="{785F2C82-BF29-427D-9A5F-65DFA118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94" y="2809100"/>
            <a:ext cx="3378052" cy="22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Kết quả hình ảnh cho lá cờ việt nam">
            <a:extLst>
              <a:ext uri="{FF2B5EF4-FFF2-40B4-BE49-F238E27FC236}">
                <a16:creationId xmlns:a16="http://schemas.microsoft.com/office/drawing/2014/main" id="{80BC4CC8-452A-4EEF-BB8F-41340B9F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33" y="2772587"/>
            <a:ext cx="3618252" cy="23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DB835-17FB-4CDD-B509-1C68D494895F}"/>
              </a:ext>
            </a:extLst>
          </p:cNvPr>
          <p:cNvSpPr txBox="1"/>
          <p:nvPr/>
        </p:nvSpPr>
        <p:spPr>
          <a:xfrm>
            <a:off x="978194" y="443764"/>
            <a:ext cx="337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C4C00E35-33A1-465B-B11B-30BEB9D6CEB1}"/>
              </a:ext>
            </a:extLst>
          </p:cNvPr>
          <p:cNvSpPr/>
          <p:nvPr/>
        </p:nvSpPr>
        <p:spPr>
          <a:xfrm>
            <a:off x="4345531" y="461665"/>
            <a:ext cx="3607538" cy="23268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2AED0805-664D-45EE-8154-6C2C72692A9D}"/>
              </a:ext>
            </a:extLst>
          </p:cNvPr>
          <p:cNvSpPr/>
          <p:nvPr/>
        </p:nvSpPr>
        <p:spPr>
          <a:xfrm>
            <a:off x="956762" y="456701"/>
            <a:ext cx="3378054" cy="235239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3</a:t>
            </a:r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BF1C7CFA-8C07-470F-85F2-7A94ED02C753}"/>
              </a:ext>
            </a:extLst>
          </p:cNvPr>
          <p:cNvSpPr/>
          <p:nvPr/>
        </p:nvSpPr>
        <p:spPr>
          <a:xfrm>
            <a:off x="988909" y="2825694"/>
            <a:ext cx="3378052" cy="229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4</a:t>
            </a:r>
          </a:p>
        </p:txBody>
      </p:sp>
      <p:sp>
        <p:nvSpPr>
          <p:cNvPr id="13" name="Rectangle 12">
            <a:hlinkClick r:id="rId9" action="ppaction://hlinksldjump"/>
            <a:extLst>
              <a:ext uri="{FF2B5EF4-FFF2-40B4-BE49-F238E27FC236}">
                <a16:creationId xmlns:a16="http://schemas.microsoft.com/office/drawing/2014/main" id="{E5F815A3-1E9F-4CAF-A6FE-301256AA837A}"/>
              </a:ext>
            </a:extLst>
          </p:cNvPr>
          <p:cNvSpPr/>
          <p:nvPr/>
        </p:nvSpPr>
        <p:spPr>
          <a:xfrm>
            <a:off x="4345531" y="2809099"/>
            <a:ext cx="3618253" cy="22903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</a:t>
            </a:r>
          </a:p>
        </p:txBody>
      </p:sp>
      <p:sp>
        <p:nvSpPr>
          <p:cNvPr id="8" name="Star: 5 Points 7">
            <a:hlinkClick r:id="rId10" action="ppaction://hlinksldjump"/>
            <a:extLst>
              <a:ext uri="{FF2B5EF4-FFF2-40B4-BE49-F238E27FC236}">
                <a16:creationId xmlns:a16="http://schemas.microsoft.com/office/drawing/2014/main" id="{5C47E44B-32FF-4636-BF65-DE3CE912D432}"/>
              </a:ext>
            </a:extLst>
          </p:cNvPr>
          <p:cNvSpPr/>
          <p:nvPr/>
        </p:nvSpPr>
        <p:spPr>
          <a:xfrm>
            <a:off x="8357191" y="4486940"/>
            <a:ext cx="712381" cy="5316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5DD5C7-0AC6-4BA9-B456-266AD6A13CF3}"/>
              </a:ext>
            </a:extLst>
          </p:cNvPr>
          <p:cNvSpPr txBox="1"/>
          <p:nvPr/>
        </p:nvSpPr>
        <p:spPr>
          <a:xfrm>
            <a:off x="1020727" y="808074"/>
            <a:ext cx="75916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một điện tích di chuyển trong điện trường dọc theo một đường cong kín từ M đến M. Công của lực điện là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0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đủ dữ liệu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C97773-B109-44C2-81E8-8EF6A5A5B4B4}"/>
              </a:ext>
            </a:extLst>
          </p:cNvPr>
          <p:cNvSpPr/>
          <p:nvPr/>
        </p:nvSpPr>
        <p:spPr>
          <a:xfrm>
            <a:off x="967562" y="3019647"/>
            <a:ext cx="520995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C</a:t>
            </a:r>
            <a:endParaRPr lang="en-US" sz="2400" dirty="0"/>
          </a:p>
        </p:txBody>
      </p:sp>
      <p:sp>
        <p:nvSpPr>
          <p:cNvPr id="4" name="Star: 5 Points 3">
            <a:hlinkClick r:id="rId2" action="ppaction://hlinksldjump"/>
            <a:extLst>
              <a:ext uri="{FF2B5EF4-FFF2-40B4-BE49-F238E27FC236}">
                <a16:creationId xmlns:a16="http://schemas.microsoft.com/office/drawing/2014/main" id="{0E8DFDB3-BEF7-4904-A0C5-2765ACBF11C3}"/>
              </a:ext>
            </a:extLst>
          </p:cNvPr>
          <p:cNvSpPr/>
          <p:nvPr/>
        </p:nvSpPr>
        <p:spPr>
          <a:xfrm>
            <a:off x="8187070" y="4335426"/>
            <a:ext cx="765544" cy="5608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4;p41">
            <a:extLst>
              <a:ext uri="{FF2B5EF4-FFF2-40B4-BE49-F238E27FC236}">
                <a16:creationId xmlns:a16="http://schemas.microsoft.com/office/drawing/2014/main" id="{9871A97E-9A8D-4087-9379-D885A004602D}"/>
              </a:ext>
            </a:extLst>
          </p:cNvPr>
          <p:cNvSpPr/>
          <p:nvPr/>
        </p:nvSpPr>
        <p:spPr>
          <a:xfrm>
            <a:off x="777241" y="498532"/>
            <a:ext cx="8279606" cy="143606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7" name="pe;3755;p41">
            <a:extLst>
              <a:ext uri="{FF2B5EF4-FFF2-40B4-BE49-F238E27FC236}">
                <a16:creationId xmlns:a16="http://schemas.microsoft.com/office/drawing/2014/main" id="{976D5C03-1CBD-460B-B96E-F3C0A8CFB51E}"/>
              </a:ext>
            </a:extLst>
          </p:cNvPr>
          <p:cNvSpPr/>
          <p:nvPr/>
        </p:nvSpPr>
        <p:spPr>
          <a:xfrm>
            <a:off x="74296" y="4807484"/>
            <a:ext cx="9069705" cy="16117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72CACB7A-C2C3-4D47-AFE6-B5EBD142A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383" y="3992881"/>
            <a:ext cx="1138238" cy="1163003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73E55E8A-EB09-4E6E-8849-5B35F2EAAE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1221" y="-69482"/>
            <a:ext cx="1005602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D7D63-151B-4ED0-98BB-4586EC947665}"/>
              </a:ext>
            </a:extLst>
          </p:cNvPr>
          <p:cNvSpPr txBox="1"/>
          <p:nvPr/>
        </p:nvSpPr>
        <p:spPr>
          <a:xfrm>
            <a:off x="1137685" y="829340"/>
            <a:ext cx="7049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điện tích </a:t>
            </a:r>
            <a:r>
              <a:rPr lang="vi-VN" sz="2400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q=2.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u="none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u="none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400" u="none" dirty="0">
                <a:latin typeface="Times New Roman" pitchFamily="18" charset="0"/>
                <a:cs typeface="Times New Roman" pitchFamily="18" charset="0"/>
              </a:rPr>
              <a:t>dịch chuyển trong điện trường đều có </a:t>
            </a:r>
            <a:r>
              <a:rPr lang="vi-VN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E=4000V/m </a:t>
            </a:r>
            <a:r>
              <a:rPr lang="vi-VN" sz="2400" u="none" dirty="0">
                <a:latin typeface="Times New Roman" pitchFamily="18" charset="0"/>
                <a:cs typeface="Times New Roman" pitchFamily="18" charset="0"/>
              </a:rPr>
              <a:t>từ M đến N dài </a:t>
            </a:r>
            <a:r>
              <a:rPr lang="vi-VN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30cm</a:t>
            </a:r>
            <a:r>
              <a:rPr lang="vi-VN" sz="2400" u="none" dirty="0">
                <a:latin typeface="Times New Roman" pitchFamily="18" charset="0"/>
                <a:cs typeface="Times New Roman" pitchFamily="18" charset="0"/>
              </a:rPr>
              <a:t> dọc theo đường sức điện trường.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u="none" dirty="0">
                <a:latin typeface="Times New Roman" pitchFamily="18" charset="0"/>
                <a:cs typeface="Times New Roman" pitchFamily="18" charset="0"/>
              </a:rPr>
              <a:t>ông của lực điện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2,4.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pPr marL="457200" indent="-457200">
              <a:buFontTx/>
              <a:buAutoNum type="alphaUcPeriod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pPr marL="457200" indent="-457200">
              <a:buFontTx/>
              <a:buAutoNum type="alphaUcPeriod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2,4.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aseline="30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pPr marL="457200" indent="-457200">
              <a:buFontTx/>
              <a:buAutoNum type="alphaUcPeriod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pPr marL="457200" indent="-457200">
              <a:buAutoNum type="alphaUcPeriod"/>
            </a:pPr>
            <a:endParaRPr lang="en-US" sz="24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Kết quả hình ảnh cho duong suc dien">
            <a:extLst>
              <a:ext uri="{FF2B5EF4-FFF2-40B4-BE49-F238E27FC236}">
                <a16:creationId xmlns:a16="http://schemas.microsoft.com/office/drawing/2014/main" id="{7257330A-EC1B-4A92-9C12-B0DCE38D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90" y="2067572"/>
            <a:ext cx="2839817" cy="19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BA9BF0-5251-4E82-8188-9C02AB16735D}"/>
              </a:ext>
            </a:extLst>
          </p:cNvPr>
          <p:cNvCxnSpPr>
            <a:cxnSpLocks/>
          </p:cNvCxnSpPr>
          <p:nvPr/>
        </p:nvCxnSpPr>
        <p:spPr>
          <a:xfrm>
            <a:off x="7644809" y="2371060"/>
            <a:ext cx="0" cy="10845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D0447D-3057-49A4-BA96-506A10D6A6D6}"/>
              </a:ext>
            </a:extLst>
          </p:cNvPr>
          <p:cNvSpPr txBox="1"/>
          <p:nvPr/>
        </p:nvSpPr>
        <p:spPr>
          <a:xfrm>
            <a:off x="7609368" y="2202418"/>
            <a:ext cx="28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9E99-E8D7-4D61-8CCE-0C8C4BB9F416}"/>
              </a:ext>
            </a:extLst>
          </p:cNvPr>
          <p:cNvSpPr txBox="1"/>
          <p:nvPr/>
        </p:nvSpPr>
        <p:spPr>
          <a:xfrm>
            <a:off x="7593418" y="3254891"/>
            <a:ext cx="28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tar: 5 Points 8">
            <a:hlinkClick r:id="rId3" action="ppaction://hlinksldjump"/>
            <a:extLst>
              <a:ext uri="{FF2B5EF4-FFF2-40B4-BE49-F238E27FC236}">
                <a16:creationId xmlns:a16="http://schemas.microsoft.com/office/drawing/2014/main" id="{82DB95F0-31AE-47A6-A177-6FF345655CA6}"/>
              </a:ext>
            </a:extLst>
          </p:cNvPr>
          <p:cNvSpPr/>
          <p:nvPr/>
        </p:nvSpPr>
        <p:spPr>
          <a:xfrm>
            <a:off x="8304028" y="4433777"/>
            <a:ext cx="754912" cy="571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04F3C0-0AEE-4329-A193-9ACB4CBBD235}"/>
              </a:ext>
            </a:extLst>
          </p:cNvPr>
          <p:cNvSpPr/>
          <p:nvPr/>
        </p:nvSpPr>
        <p:spPr>
          <a:xfrm>
            <a:off x="1063257" y="2716618"/>
            <a:ext cx="520995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C</a:t>
            </a:r>
            <a:endParaRPr lang="en-US" sz="2400" dirty="0"/>
          </a:p>
        </p:txBody>
      </p:sp>
      <p:sp>
        <p:nvSpPr>
          <p:cNvPr id="11" name="4;p41">
            <a:extLst>
              <a:ext uri="{FF2B5EF4-FFF2-40B4-BE49-F238E27FC236}">
                <a16:creationId xmlns:a16="http://schemas.microsoft.com/office/drawing/2014/main" id="{DD99BA7A-4296-4D94-830E-9AC4FD294F37}"/>
              </a:ext>
            </a:extLst>
          </p:cNvPr>
          <p:cNvSpPr/>
          <p:nvPr/>
        </p:nvSpPr>
        <p:spPr>
          <a:xfrm>
            <a:off x="777241" y="498532"/>
            <a:ext cx="8279606" cy="143606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12" name="pe;3755;p41">
            <a:extLst>
              <a:ext uri="{FF2B5EF4-FFF2-40B4-BE49-F238E27FC236}">
                <a16:creationId xmlns:a16="http://schemas.microsoft.com/office/drawing/2014/main" id="{98829976-CF12-4849-A945-75B1D6411672}"/>
              </a:ext>
            </a:extLst>
          </p:cNvPr>
          <p:cNvSpPr/>
          <p:nvPr/>
        </p:nvSpPr>
        <p:spPr>
          <a:xfrm>
            <a:off x="74296" y="4807484"/>
            <a:ext cx="9069705" cy="16117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13" name="图片 3">
            <a:extLst>
              <a:ext uri="{FF2B5EF4-FFF2-40B4-BE49-F238E27FC236}">
                <a16:creationId xmlns:a16="http://schemas.microsoft.com/office/drawing/2014/main" id="{FB0F604C-D6C2-4799-8651-73BD048E23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383" y="3992881"/>
            <a:ext cx="1138238" cy="1163003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A9958C2E-46B8-4EF7-A5AF-BD33C572F1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1221" y="-69482"/>
            <a:ext cx="1005602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20D6-D9FD-4B70-9DD0-5A21D8AC8407}"/>
              </a:ext>
            </a:extLst>
          </p:cNvPr>
          <p:cNvSpPr txBox="1"/>
          <p:nvPr/>
        </p:nvSpPr>
        <p:spPr>
          <a:xfrm>
            <a:off x="425302" y="861237"/>
            <a:ext cx="8399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đúng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Công của lực điện trường không phụ thuộc vào dạng đường đi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Công của lực điện trường phụ thuộc vào điểm đầu và điểm cuối của dịch chuyển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A= qEd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của điện trường đều khác công của các điện trường bất kì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E346D9-B70D-4347-857A-74C6586B511F}"/>
              </a:ext>
            </a:extLst>
          </p:cNvPr>
          <p:cNvSpPr/>
          <p:nvPr/>
        </p:nvSpPr>
        <p:spPr>
          <a:xfrm>
            <a:off x="340243" y="2732567"/>
            <a:ext cx="520996" cy="436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r: 5 Points 3">
            <a:hlinkClick r:id="rId2" action="ppaction://hlinksldjump"/>
            <a:extLst>
              <a:ext uri="{FF2B5EF4-FFF2-40B4-BE49-F238E27FC236}">
                <a16:creationId xmlns:a16="http://schemas.microsoft.com/office/drawing/2014/main" id="{45FB1867-C86B-46A2-97C4-03C7CA6D022B}"/>
              </a:ext>
            </a:extLst>
          </p:cNvPr>
          <p:cNvSpPr/>
          <p:nvPr/>
        </p:nvSpPr>
        <p:spPr>
          <a:xfrm>
            <a:off x="8325293" y="4455042"/>
            <a:ext cx="818707" cy="6884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;p41">
            <a:extLst>
              <a:ext uri="{FF2B5EF4-FFF2-40B4-BE49-F238E27FC236}">
                <a16:creationId xmlns:a16="http://schemas.microsoft.com/office/drawing/2014/main" id="{9DD0FBCE-50BB-4CC1-8960-D7A138C5A4E4}"/>
              </a:ext>
            </a:extLst>
          </p:cNvPr>
          <p:cNvSpPr/>
          <p:nvPr/>
        </p:nvSpPr>
        <p:spPr>
          <a:xfrm>
            <a:off x="777241" y="498532"/>
            <a:ext cx="8279606" cy="143606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6" name="pe;3755;p41">
            <a:extLst>
              <a:ext uri="{FF2B5EF4-FFF2-40B4-BE49-F238E27FC236}">
                <a16:creationId xmlns:a16="http://schemas.microsoft.com/office/drawing/2014/main" id="{D112BDBC-C394-4941-9713-1275F17FA877}"/>
              </a:ext>
            </a:extLst>
          </p:cNvPr>
          <p:cNvSpPr/>
          <p:nvPr/>
        </p:nvSpPr>
        <p:spPr>
          <a:xfrm>
            <a:off x="74296" y="4807484"/>
            <a:ext cx="9069705" cy="16117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258B43D-202E-4446-BFAB-3FFC05B621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383" y="3992881"/>
            <a:ext cx="1138238" cy="116300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C5792EA-3979-4170-BA81-8F123E55F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1221" y="-69482"/>
            <a:ext cx="1005602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58524-4ADC-4A52-A4C1-8594ACC94992}"/>
              </a:ext>
            </a:extLst>
          </p:cNvPr>
          <p:cNvSpPr txBox="1"/>
          <p:nvPr/>
        </p:nvSpPr>
        <p:spPr>
          <a:xfrm>
            <a:off x="893135" y="882502"/>
            <a:ext cx="7836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đúng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năng của một điện tích trong điện trường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Đặc trưng cho khả năng sinh đông của điện trường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Tỉ lệ nghịch với điện tích thử q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đơn vị là J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W= A= qEd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F0A3B825-B137-4C9B-9775-1AB7F7D49469}"/>
              </a:ext>
            </a:extLst>
          </p:cNvPr>
          <p:cNvSpPr/>
          <p:nvPr/>
        </p:nvSpPr>
        <p:spPr>
          <a:xfrm>
            <a:off x="8293395" y="4380614"/>
            <a:ext cx="723014" cy="6592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FB69C6-9940-4B10-9111-4796FF8D8DEF}"/>
              </a:ext>
            </a:extLst>
          </p:cNvPr>
          <p:cNvSpPr/>
          <p:nvPr/>
        </p:nvSpPr>
        <p:spPr>
          <a:xfrm>
            <a:off x="786806" y="2052082"/>
            <a:ext cx="574162" cy="340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;p41">
            <a:extLst>
              <a:ext uri="{FF2B5EF4-FFF2-40B4-BE49-F238E27FC236}">
                <a16:creationId xmlns:a16="http://schemas.microsoft.com/office/drawing/2014/main" id="{33C42AF0-0F03-4C9A-A022-D0EAA21B36FC}"/>
              </a:ext>
            </a:extLst>
          </p:cNvPr>
          <p:cNvSpPr/>
          <p:nvPr/>
        </p:nvSpPr>
        <p:spPr>
          <a:xfrm>
            <a:off x="777241" y="498532"/>
            <a:ext cx="8279606" cy="143606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6" name="pe;3755;p41">
            <a:extLst>
              <a:ext uri="{FF2B5EF4-FFF2-40B4-BE49-F238E27FC236}">
                <a16:creationId xmlns:a16="http://schemas.microsoft.com/office/drawing/2014/main" id="{7D227D87-5286-4909-81E1-9ED2CA064DDE}"/>
              </a:ext>
            </a:extLst>
          </p:cNvPr>
          <p:cNvSpPr/>
          <p:nvPr/>
        </p:nvSpPr>
        <p:spPr>
          <a:xfrm>
            <a:off x="74296" y="4807484"/>
            <a:ext cx="9069705" cy="16117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FB752ADF-56C2-4008-A7CD-2EDD037EF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383" y="3992881"/>
            <a:ext cx="1138238" cy="116300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CDF34DB-A15E-47FC-ABF0-01A3C82292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1221" y="-69482"/>
            <a:ext cx="1005602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2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244" y="2392326"/>
            <a:ext cx="1833756" cy="27511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117604"/>
            <a:ext cx="1350334" cy="20258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6" y="192654"/>
            <a:ext cx="771525" cy="708285"/>
          </a:xfrm>
          <a:prstGeom prst="rect">
            <a:avLst/>
          </a:prstGeom>
        </p:spPr>
      </p:pic>
      <p:sp>
        <p:nvSpPr>
          <p:cNvPr id="3369" name="69;p33"/>
          <p:cNvSpPr txBox="1">
            <a:spLocks noGrp="1"/>
          </p:cNvSpPr>
          <p:nvPr>
            <p:ph type="ctrTitle" idx="4294967295"/>
          </p:nvPr>
        </p:nvSpPr>
        <p:spPr>
          <a:xfrm>
            <a:off x="845344" y="459523"/>
            <a:ext cx="7453312" cy="15382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vi-VN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Tiết 6</a:t>
            </a:r>
            <a:br>
              <a:rPr lang="en-GB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</a:br>
            <a:r>
              <a:rPr lang="en-GB" sz="49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CÔNG</a:t>
            </a:r>
            <a:r>
              <a:rPr lang="en-GB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9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GB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9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LỰC</a:t>
            </a:r>
            <a:r>
              <a:rPr lang="en-GB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9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ĐIỆN</a:t>
            </a:r>
            <a:endParaRPr lang="en-GB" sz="49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7956" y="4399122"/>
            <a:ext cx="329565" cy="270510"/>
          </a:xfrm>
          <a:prstGeom prst="rect">
            <a:avLst/>
          </a:prstGeom>
        </p:spPr>
      </p:pic>
      <p:pic>
        <p:nvPicPr>
          <p:cNvPr id="1026" name="Picture 2" descr="Công của lực điện là gì? Tổng hợp lý thuyết và bài tập vận dụng">
            <a:extLst>
              <a:ext uri="{FF2B5EF4-FFF2-40B4-BE49-F238E27FC236}">
                <a16:creationId xmlns:a16="http://schemas.microsoft.com/office/drawing/2014/main" id="{D2491605-ADAF-495C-9D23-9E6DF5B4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769" y="2281772"/>
            <a:ext cx="4640296" cy="25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pty">
            <a:extLst>
              <a:ext uri="{FF2B5EF4-FFF2-40B4-BE49-F238E27FC236}">
                <a16:creationId xmlns:a16="http://schemas.microsoft.com/office/drawing/2014/main" id="{BB408B9F-F081-482F-8490-322A3AAB8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8" y="515888"/>
            <a:ext cx="7387217" cy="416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4B4CA5-CF6C-4082-9E77-215EFD70D18C}"/>
              </a:ext>
            </a:extLst>
          </p:cNvPr>
          <p:cNvSpPr/>
          <p:nvPr/>
        </p:nvSpPr>
        <p:spPr>
          <a:xfrm>
            <a:off x="1794673" y="1231846"/>
            <a:ext cx="5676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28600" algn="l"/>
              </a:tabLst>
            </a:pPr>
            <a:r>
              <a:rPr lang="vi-VN" sz="2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Chuẩn bị nội dung bài mới ra sơ đồ tư duy.</a:t>
            </a:r>
            <a:endParaRPr lang="en-US" sz="2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17170" algn="l"/>
              </a:tabLst>
            </a:pPr>
            <a:r>
              <a:rPr lang="vi-VN" sz="2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Chuẩn bị phương pháp học bài sau</a:t>
            </a:r>
            <a:endParaRPr lang="en-US" sz="2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17170" algn="l"/>
              </a:tabLst>
            </a:pPr>
            <a:r>
              <a:rPr lang="vi-VN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 phải làm bài 8 trang 25</a:t>
            </a:r>
            <a:endParaRPr lang="en-US" sz="2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;3755;p41">
            <a:extLst>
              <a:ext uri="{FF2B5EF4-FFF2-40B4-BE49-F238E27FC236}">
                <a16:creationId xmlns:a16="http://schemas.microsoft.com/office/drawing/2014/main" id="{8DE8FE77-6D7F-4042-833D-777F84006D74}"/>
              </a:ext>
            </a:extLst>
          </p:cNvPr>
          <p:cNvSpPr/>
          <p:nvPr/>
        </p:nvSpPr>
        <p:spPr>
          <a:xfrm>
            <a:off x="74296" y="4807484"/>
            <a:ext cx="9069705" cy="16117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3F0EA9EF-FEE6-497C-B1C9-34F2821E9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383" y="3992881"/>
            <a:ext cx="1138238" cy="1163003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D5EF291F-2CE4-4063-86E4-9333F5D5DF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1221" y="-69482"/>
            <a:ext cx="1005602" cy="8255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59847A-A763-4128-B50A-C3D789BD80C6}"/>
              </a:ext>
            </a:extLst>
          </p:cNvPr>
          <p:cNvGrpSpPr/>
          <p:nvPr/>
        </p:nvGrpSpPr>
        <p:grpSpPr>
          <a:xfrm>
            <a:off x="1672855" y="347330"/>
            <a:ext cx="5410200" cy="3636907"/>
            <a:chOff x="1672855" y="347330"/>
            <a:chExt cx="5410200" cy="3636907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D33FD91C-0153-439E-85B3-052AABADD701}"/>
                </a:ext>
              </a:extLst>
            </p:cNvPr>
            <p:cNvSpPr txBox="1">
              <a:spLocks/>
            </p:cNvSpPr>
            <p:nvPr/>
          </p:nvSpPr>
          <p:spPr>
            <a:xfrm>
              <a:off x="1672855" y="347330"/>
              <a:ext cx="5410200" cy="2133600"/>
            </a:xfrm>
            <a:prstGeom prst="rect">
              <a:avLst/>
            </a:prstGeom>
          </p:spPr>
          <p:txBody>
            <a:bodyPr>
              <a:normAutofit fontScale="97500"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lvl1pPr algn="l" defTabSz="342900" rtl="0" eaLnBrk="1" latinLnBrk="0" hangingPunct="1">
                <a:spcBef>
                  <a:spcPct val="0"/>
                </a:spcBef>
                <a:buNone/>
                <a:defRPr sz="315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pt-BR" b="1" i="1" kern="10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.VnMonotype corsivaH" pitchFamily="34" charset="0"/>
                </a:rPr>
                <a:t>c¶m ¬n thÇy c« </a:t>
              </a:r>
              <a:r>
                <a:rPr lang="vi-VN" b="1" i="1" kern="10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.VnMonotype corsivaH" pitchFamily="34" charset="0"/>
                </a:rPr>
                <a:t>,</a:t>
              </a:r>
              <a:r>
                <a:rPr lang="pt-BR" b="1" i="1" kern="10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.VnMonotype corsivaH" pitchFamily="34" charset="0"/>
                </a:rPr>
                <a:t> c¸c Em</a:t>
              </a:r>
              <a:br>
                <a:rPr lang="en-US" b="1" i="1" kern="10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.VnMonotype corsivaH" pitchFamily="34" charset="0"/>
                </a:rPr>
              </a:br>
              <a:endParaRPr lang="en-US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Monotype corsivaH" pitchFamily="34" charset="0"/>
              </a:endParaRPr>
            </a:p>
          </p:txBody>
        </p:sp>
        <p:pic>
          <p:nvPicPr>
            <p:cNvPr id="10" name="Picture 10" descr="book_w">
              <a:extLst>
                <a:ext uri="{FF2B5EF4-FFF2-40B4-BE49-F238E27FC236}">
                  <a16:creationId xmlns:a16="http://schemas.microsoft.com/office/drawing/2014/main" id="{1D5CE980-3707-414C-9DCB-89E4EA9D1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436" y="1321414"/>
              <a:ext cx="3155204" cy="2662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9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38430" y="1606391"/>
            <a:ext cx="675000" cy="675000"/>
          </a:xfrm>
          <a:prstGeom prst="ellipse">
            <a:avLst/>
          </a:prstGeom>
          <a:solidFill>
            <a:srgbClr val="EB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3387" name=";p36"/>
          <p:cNvSpPr txBox="1">
            <a:spLocks noGrp="1"/>
          </p:cNvSpPr>
          <p:nvPr>
            <p:ph type="title" idx="4294967295"/>
          </p:nvPr>
        </p:nvSpPr>
        <p:spPr>
          <a:xfrm>
            <a:off x="287241" y="312316"/>
            <a:ext cx="7702550" cy="571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3388" name=";p36"/>
          <p:cNvSpPr txBox="1">
            <a:spLocks noGrp="1"/>
          </p:cNvSpPr>
          <p:nvPr>
            <p:ph type="title" idx="4294967295"/>
          </p:nvPr>
        </p:nvSpPr>
        <p:spPr>
          <a:xfrm>
            <a:off x="2386013" y="1752753"/>
            <a:ext cx="4038600" cy="5286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CÔNG CỦA LỰC ĐIỆN</a:t>
            </a:r>
          </a:p>
        </p:txBody>
      </p:sp>
      <p:sp>
        <p:nvSpPr>
          <p:cNvPr id="3390" name="0;p36"/>
          <p:cNvSpPr txBox="1">
            <a:spLocks noGrp="1"/>
          </p:cNvSpPr>
          <p:nvPr>
            <p:ph type="title" idx="4294967295"/>
          </p:nvPr>
        </p:nvSpPr>
        <p:spPr>
          <a:xfrm>
            <a:off x="2386013" y="3060700"/>
            <a:ext cx="6757987" cy="5286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/>
            <a:r>
              <a:rPr lang="en-GB" sz="2800" b="1" dirty="0">
                <a:solidFill>
                  <a:srgbClr val="F3C71E"/>
                </a:solidFill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THẾ NĂNG CỦA MỘT ĐIỆN TÍCH TRONG ĐIỆN TRƯỜNG</a:t>
            </a:r>
          </a:p>
        </p:txBody>
      </p:sp>
      <p:sp>
        <p:nvSpPr>
          <p:cNvPr id="8" name="椭圆 7"/>
          <p:cNvSpPr/>
          <p:nvPr/>
        </p:nvSpPr>
        <p:spPr>
          <a:xfrm>
            <a:off x="1138430" y="2869798"/>
            <a:ext cx="675000" cy="675000"/>
          </a:xfrm>
          <a:prstGeom prst="ellipse">
            <a:avLst/>
          </a:prstGeom>
          <a:solidFill>
            <a:srgbClr val="F3C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3400;p36"/>
          <p:cNvSpPr txBox="1">
            <a:spLocks noGrp="1"/>
          </p:cNvSpPr>
          <p:nvPr/>
        </p:nvSpPr>
        <p:spPr>
          <a:xfrm>
            <a:off x="1111600" y="3061489"/>
            <a:ext cx="728663" cy="345281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1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0</a:t>
            </a:r>
            <a:r>
              <a:rPr lang="en-US" altLang="en-GB" sz="21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2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9791" y="4237831"/>
            <a:ext cx="1310420" cy="12030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9148" y="6191"/>
            <a:ext cx="881063" cy="1203008"/>
          </a:xfrm>
          <a:prstGeom prst="rect">
            <a:avLst/>
          </a:prstGeom>
        </p:spPr>
      </p:pic>
      <p:sp>
        <p:nvSpPr>
          <p:cNvPr id="12" name="3400;p36">
            <a:extLst>
              <a:ext uri="{FF2B5EF4-FFF2-40B4-BE49-F238E27FC236}">
                <a16:creationId xmlns:a16="http://schemas.microsoft.com/office/drawing/2014/main" id="{6D432B43-02A1-45F9-A04A-41518CB9C6DE}"/>
              </a:ext>
            </a:extLst>
          </p:cNvPr>
          <p:cNvSpPr txBox="1">
            <a:spLocks noGrp="1"/>
          </p:cNvSpPr>
          <p:nvPr/>
        </p:nvSpPr>
        <p:spPr>
          <a:xfrm>
            <a:off x="1118763" y="1801942"/>
            <a:ext cx="728663" cy="345281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1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0</a:t>
            </a:r>
            <a:r>
              <a:rPr lang="en-US" sz="21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1</a:t>
            </a:r>
            <a:endParaRPr lang="en-US" altLang="en-GB" sz="2100" dirty="0">
              <a:solidFill>
                <a:schemeClr val="bg1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pic>
        <p:nvPicPr>
          <p:cNvPr id="13" name="图片 10">
            <a:extLst>
              <a:ext uri="{FF2B5EF4-FFF2-40B4-BE49-F238E27FC236}">
                <a16:creationId xmlns:a16="http://schemas.microsoft.com/office/drawing/2014/main" id="{9E7DB94D-0482-47C5-9AB3-99E353537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1063" cy="1203008"/>
          </a:xfrm>
          <a:prstGeom prst="rect">
            <a:avLst/>
          </a:prstGeom>
        </p:spPr>
      </p:pic>
      <p:pic>
        <p:nvPicPr>
          <p:cNvPr id="14" name="图片 10">
            <a:extLst>
              <a:ext uri="{FF2B5EF4-FFF2-40B4-BE49-F238E27FC236}">
                <a16:creationId xmlns:a16="http://schemas.microsoft.com/office/drawing/2014/main" id="{A4A69868-9524-4E61-90E1-0195D6288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85811"/>
            <a:ext cx="881063" cy="1203008"/>
          </a:xfrm>
          <a:prstGeom prst="rect">
            <a:avLst/>
          </a:prstGeom>
        </p:spPr>
      </p:pic>
      <p:sp>
        <p:nvSpPr>
          <p:cNvPr id="15" name="4;p41">
            <a:extLst>
              <a:ext uri="{FF2B5EF4-FFF2-40B4-BE49-F238E27FC236}">
                <a16:creationId xmlns:a16="http://schemas.microsoft.com/office/drawing/2014/main" id="{7517EE3B-A080-4599-B7A5-7F71C1512AC7}"/>
              </a:ext>
            </a:extLst>
          </p:cNvPr>
          <p:cNvSpPr/>
          <p:nvPr/>
        </p:nvSpPr>
        <p:spPr>
          <a:xfrm>
            <a:off x="192882" y="10604330"/>
            <a:ext cx="6902228" cy="101417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16" name="pe;3755;p41">
            <a:extLst>
              <a:ext uri="{FF2B5EF4-FFF2-40B4-BE49-F238E27FC236}">
                <a16:creationId xmlns:a16="http://schemas.microsoft.com/office/drawing/2014/main" id="{0D5EAA66-9BAC-4FEB-A80C-38845B3D2228}"/>
              </a:ext>
            </a:extLst>
          </p:cNvPr>
          <p:cNvSpPr/>
          <p:nvPr/>
        </p:nvSpPr>
        <p:spPr>
          <a:xfrm>
            <a:off x="1" y="4813737"/>
            <a:ext cx="8177048" cy="227653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88" grpId="0"/>
      <p:bldP spid="3390" grpId="0"/>
      <p:bldP spid="8" grpId="0" animBg="1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p37"/>
          <p:cNvSpPr txBox="1">
            <a:spLocks noGrp="1"/>
          </p:cNvSpPr>
          <p:nvPr>
            <p:ph type="title" idx="4294967295"/>
          </p:nvPr>
        </p:nvSpPr>
        <p:spPr>
          <a:xfrm>
            <a:off x="356664" y="1610341"/>
            <a:ext cx="7702550" cy="8429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vi-V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    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Công</a:t>
            </a:r>
            <a:r>
              <a: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lực</a:t>
            </a:r>
            <a:r>
              <a: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điện</a:t>
            </a:r>
            <a:endParaRPr lang="en-GB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Lora Regular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9248" y="136636"/>
            <a:ext cx="1699260" cy="1394936"/>
          </a:xfrm>
          <a:prstGeom prst="rect">
            <a:avLst/>
          </a:prstGeom>
        </p:spPr>
      </p:pic>
      <p:sp>
        <p:nvSpPr>
          <p:cNvPr id="3400" name="pe;3400;p36"/>
          <p:cNvSpPr txBox="1">
            <a:spLocks noGrp="1"/>
          </p:cNvSpPr>
          <p:nvPr/>
        </p:nvSpPr>
        <p:spPr>
          <a:xfrm>
            <a:off x="4207939" y="421672"/>
            <a:ext cx="728663" cy="345281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700" b="1" dirty="0">
                <a:latin typeface="思源黑体 Heavy" panose="020B0A00000000000000" pitchFamily="34" charset="-122"/>
                <a:ea typeface="思源黑体 Heavy" panose="020B0A00000000000000" pitchFamily="34" charset="-122"/>
              </a:rPr>
              <a:t>I</a:t>
            </a:r>
          </a:p>
        </p:txBody>
      </p:sp>
      <p:pic>
        <p:nvPicPr>
          <p:cNvPr id="2" name="图片 1" descr="597d7e44d6d32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9E9E9">
                  <a:alpha val="100000"/>
                </a:srgbClr>
              </a:clrFrom>
              <a:clrTo>
                <a:srgbClr val="E9E9E9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0" y="3533159"/>
            <a:ext cx="1073373" cy="1610342"/>
          </a:xfrm>
          <a:prstGeom prst="rect">
            <a:avLst/>
          </a:prstGeom>
        </p:spPr>
      </p:pic>
      <p:pic>
        <p:nvPicPr>
          <p:cNvPr id="8" name="Picture 2" descr="Công của lực điện là gì? Tổng hợp lý thuyết và bài tập vận dụng">
            <a:extLst>
              <a:ext uri="{FF2B5EF4-FFF2-40B4-BE49-F238E27FC236}">
                <a16:creationId xmlns:a16="http://schemas.microsoft.com/office/drawing/2014/main" id="{DC46A888-E170-4B17-AAF0-134613B2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454" y="2544534"/>
            <a:ext cx="4640296" cy="25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" grpId="0"/>
      <p:bldP spid="34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845377"/>
            <a:ext cx="2811898" cy="307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1947935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2378941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FB4AC5B-70C6-4995-89EB-8F5056B1201B}"/>
              </a:ext>
            </a:extLst>
          </p:cNvPr>
          <p:cNvSpPr txBox="1"/>
          <p:nvPr/>
        </p:nvSpPr>
        <p:spPr>
          <a:xfrm>
            <a:off x="2758110" y="72374"/>
            <a:ext cx="463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SỐ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0A959E2-1E50-43DC-896F-6DF6E29459EF}"/>
              </a:ext>
            </a:extLst>
          </p:cNvPr>
          <p:cNvSpPr txBox="1"/>
          <p:nvPr/>
        </p:nvSpPr>
        <p:spPr>
          <a:xfrm>
            <a:off x="1141991" y="608454"/>
            <a:ext cx="7485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đặc điểm của lực điện trong điện trường đều?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34F94730-E762-42DC-9D25-FCA7DA633E1A}"/>
              </a:ext>
            </a:extLst>
          </p:cNvPr>
          <p:cNvSpPr/>
          <p:nvPr/>
        </p:nvSpPr>
        <p:spPr>
          <a:xfrm>
            <a:off x="1200676" y="1096131"/>
            <a:ext cx="6225362" cy="37107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17AE74CE-9CEC-437D-8292-BE10C15E5AF7}"/>
              </a:ext>
            </a:extLst>
          </p:cNvPr>
          <p:cNvCxnSpPr>
            <a:cxnSpLocks/>
          </p:cNvCxnSpPr>
          <p:nvPr/>
        </p:nvCxnSpPr>
        <p:spPr>
          <a:xfrm>
            <a:off x="4309363" y="1096131"/>
            <a:ext cx="0" cy="37107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8397A1BF-BC9D-42CA-849D-052BE45C9D4B}"/>
              </a:ext>
            </a:extLst>
          </p:cNvPr>
          <p:cNvCxnSpPr>
            <a:cxnSpLocks/>
          </p:cNvCxnSpPr>
          <p:nvPr/>
        </p:nvCxnSpPr>
        <p:spPr>
          <a:xfrm>
            <a:off x="1200680" y="2929270"/>
            <a:ext cx="62253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D342F61E-AA1D-4D70-8C93-D72F6E405ABF}"/>
              </a:ext>
            </a:extLst>
          </p:cNvPr>
          <p:cNvSpPr txBox="1"/>
          <p:nvPr/>
        </p:nvSpPr>
        <p:spPr>
          <a:xfrm>
            <a:off x="1870354" y="1610998"/>
            <a:ext cx="211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Điểm đặt của lực...........................................</a:t>
            </a:r>
            <a:endParaRPr lang="en-US" sz="2400" dirty="0">
              <a:latin typeface="+mj-lt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67A8A22-8C69-44D2-8A1C-D3E42688904F}"/>
              </a:ext>
            </a:extLst>
          </p:cNvPr>
          <p:cNvSpPr txBox="1"/>
          <p:nvPr/>
        </p:nvSpPr>
        <p:spPr>
          <a:xfrm>
            <a:off x="4600848" y="1625497"/>
            <a:ext cx="226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đặt của lực ....................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A67D5223-A1D7-401C-9B15-C7CB14845019}"/>
              </a:ext>
            </a:extLst>
          </p:cNvPr>
          <p:cNvSpPr txBox="1"/>
          <p:nvPr/>
        </p:nvSpPr>
        <p:spPr>
          <a:xfrm>
            <a:off x="1785380" y="3130826"/>
            <a:ext cx="226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lớn của lực ........................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.......................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381C798E-2AC2-43CB-BECB-2BD86DAC9BEA}"/>
              </a:ext>
            </a:extLst>
          </p:cNvPr>
          <p:cNvSpPr txBox="1"/>
          <p:nvPr/>
        </p:nvSpPr>
        <p:spPr>
          <a:xfrm>
            <a:off x="4814592" y="3188592"/>
            <a:ext cx="226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của lực .......................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0019207-8313-4A21-A101-501BE2382185}"/>
              </a:ext>
            </a:extLst>
          </p:cNvPr>
          <p:cNvSpPr/>
          <p:nvPr/>
        </p:nvSpPr>
        <p:spPr>
          <a:xfrm>
            <a:off x="3342232" y="2291942"/>
            <a:ext cx="1690571" cy="106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Lực ....................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94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845377"/>
            <a:ext cx="2811898" cy="307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FB4AC5B-70C6-4995-89EB-8F5056B1201B}"/>
              </a:ext>
            </a:extLst>
          </p:cNvPr>
          <p:cNvSpPr txBox="1"/>
          <p:nvPr/>
        </p:nvSpPr>
        <p:spPr>
          <a:xfrm>
            <a:off x="2828260" y="21265"/>
            <a:ext cx="463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SỐ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0A959E2-1E50-43DC-896F-6DF6E29459EF}"/>
              </a:ext>
            </a:extLst>
          </p:cNvPr>
          <p:cNvSpPr txBox="1"/>
          <p:nvPr/>
        </p:nvSpPr>
        <p:spPr>
          <a:xfrm>
            <a:off x="1141991" y="608454"/>
            <a:ext cx="7485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đặc điểm của lực điện trong điện trường đều?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8397A1BF-BC9D-42CA-849D-052BE45C9D4B}"/>
              </a:ext>
            </a:extLst>
          </p:cNvPr>
          <p:cNvCxnSpPr>
            <a:cxnSpLocks/>
          </p:cNvCxnSpPr>
          <p:nvPr/>
        </p:nvCxnSpPr>
        <p:spPr>
          <a:xfrm>
            <a:off x="1141990" y="2832656"/>
            <a:ext cx="62253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8B3943F-A12F-4171-AE65-E68EDB5E1E23}"/>
              </a:ext>
            </a:extLst>
          </p:cNvPr>
          <p:cNvGrpSpPr/>
          <p:nvPr/>
        </p:nvGrpSpPr>
        <p:grpSpPr>
          <a:xfrm>
            <a:off x="1104086" y="1096131"/>
            <a:ext cx="6225362" cy="3710764"/>
            <a:chOff x="2401949" y="1096131"/>
            <a:chExt cx="6225362" cy="3710764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34F94730-E762-42DC-9D25-FCA7DA633E1A}"/>
                </a:ext>
              </a:extLst>
            </p:cNvPr>
            <p:cNvSpPr/>
            <p:nvPr/>
          </p:nvSpPr>
          <p:spPr>
            <a:xfrm>
              <a:off x="2401949" y="1096131"/>
              <a:ext cx="6225362" cy="371076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D342F61E-AA1D-4D70-8C93-D72F6E405ABF}"/>
                </a:ext>
              </a:extLst>
            </p:cNvPr>
            <p:cNvSpPr txBox="1"/>
            <p:nvPr/>
          </p:nvSpPr>
          <p:spPr>
            <a:xfrm>
              <a:off x="2968552" y="1655061"/>
              <a:ext cx="21158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Điểm đặt của lực...........................................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667A8A22-8C69-44D2-8A1C-D3E42688904F}"/>
                </a:ext>
              </a:extLst>
            </p:cNvPr>
            <p:cNvSpPr txBox="1"/>
            <p:nvPr/>
          </p:nvSpPr>
          <p:spPr>
            <a:xfrm>
              <a:off x="5802117" y="1625497"/>
              <a:ext cx="22682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đặt của lực ....................</a:t>
              </a:r>
            </a:p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67D5223-A1D7-401C-9B15-C7CB14845019}"/>
                </a:ext>
              </a:extLst>
            </p:cNvPr>
            <p:cNvSpPr txBox="1"/>
            <p:nvPr/>
          </p:nvSpPr>
          <p:spPr>
            <a:xfrm>
              <a:off x="2966118" y="3084866"/>
              <a:ext cx="22682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 lớn của lực ........................</a:t>
              </a:r>
            </a:p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.......................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381C798E-2AC2-43CB-BECB-2BD86DAC9BEA}"/>
                </a:ext>
              </a:extLst>
            </p:cNvPr>
            <p:cNvSpPr txBox="1"/>
            <p:nvPr/>
          </p:nvSpPr>
          <p:spPr>
            <a:xfrm>
              <a:off x="6014606" y="3099365"/>
              <a:ext cx="22682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của lực .......................</a:t>
              </a:r>
            </a:p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60019207-8313-4A21-A101-501BE2382185}"/>
                </a:ext>
              </a:extLst>
            </p:cNvPr>
            <p:cNvSpPr/>
            <p:nvPr/>
          </p:nvSpPr>
          <p:spPr>
            <a:xfrm>
              <a:off x="4544519" y="2430887"/>
              <a:ext cx="1690571" cy="1063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Lực ....................</a:t>
              </a:r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76FEF1-F59F-464B-AF05-B15553E63975}"/>
              </a:ext>
            </a:extLst>
          </p:cNvPr>
          <p:cNvCxnSpPr>
            <a:stCxn id="238" idx="0"/>
            <a:endCxn id="238" idx="4"/>
          </p:cNvCxnSpPr>
          <p:nvPr/>
        </p:nvCxnSpPr>
        <p:spPr>
          <a:xfrm>
            <a:off x="4216767" y="1096131"/>
            <a:ext cx="0" cy="37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58BE84-690C-44FE-950B-D35089C77F60}"/>
              </a:ext>
            </a:extLst>
          </p:cNvPr>
          <p:cNvCxnSpPr>
            <a:cxnSpLocks/>
            <a:stCxn id="238" idx="2"/>
            <a:endCxn id="238" idx="6"/>
          </p:cNvCxnSpPr>
          <p:nvPr/>
        </p:nvCxnSpPr>
        <p:spPr>
          <a:xfrm>
            <a:off x="1104086" y="2951513"/>
            <a:ext cx="6225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45AC13-8A65-4464-9682-237E65A57172}"/>
              </a:ext>
            </a:extLst>
          </p:cNvPr>
          <p:cNvGrpSpPr/>
          <p:nvPr/>
        </p:nvGrpSpPr>
        <p:grpSpPr>
          <a:xfrm>
            <a:off x="1877879" y="1605259"/>
            <a:ext cx="4767668" cy="2308324"/>
            <a:chOff x="1877879" y="1605259"/>
            <a:chExt cx="4767668" cy="230832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0A046F-DF26-47FD-A069-FA9C5BE159B8}"/>
                </a:ext>
              </a:extLst>
            </p:cNvPr>
            <p:cNvSpPr txBox="1"/>
            <p:nvPr/>
          </p:nvSpPr>
          <p:spPr>
            <a:xfrm>
              <a:off x="1877879" y="1605259"/>
              <a:ext cx="471109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                                                                           </a:t>
              </a:r>
            </a:p>
            <a:p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   tại điện đích                 Cùng với </a:t>
              </a:r>
            </a:p>
            <a:p>
              <a:endParaRPr lang="vi-VN" sz="24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                     Không đổi</a:t>
              </a:r>
            </a:p>
            <a:p>
              <a:endParaRPr lang="vi-VN" sz="24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vi-VN" sz="2400" dirty="0">
                  <a:solidFill>
                    <a:schemeClr val="bg1"/>
                  </a:solidFill>
                  <a:latin typeface="+mj-lt"/>
                </a:rPr>
                <a:t>F=q.E                           cùng chiều 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9C6FB9-4B5A-40CF-9872-40440824E80C}"/>
                </a:ext>
              </a:extLst>
            </p:cNvPr>
            <p:cNvGrpSpPr/>
            <p:nvPr/>
          </p:nvGrpSpPr>
          <p:grpSpPr>
            <a:xfrm>
              <a:off x="6177928" y="1990612"/>
              <a:ext cx="467619" cy="1826482"/>
              <a:chOff x="6177928" y="1990612"/>
              <a:chExt cx="467619" cy="1826482"/>
            </a:xfrm>
          </p:grpSpPr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id="{28340EE6-F913-4200-8FC3-ACFBB0259D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9960064"/>
                  </p:ext>
                </p:extLst>
              </p:nvPr>
            </p:nvGraphicFramePr>
            <p:xfrm>
              <a:off x="6285628" y="1990612"/>
              <a:ext cx="359919" cy="3567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6" name="Equation" r:id="rId6" imgW="152280" imgH="203040" progId="Equation.DSMT4">
                      <p:embed/>
                    </p:oleObj>
                  </mc:Choice>
                  <mc:Fallback>
                    <p:oleObj name="Equation" r:id="rId6" imgW="1522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285628" y="1990612"/>
                            <a:ext cx="359919" cy="35678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902637A4-6C25-469F-BFCD-C9F2EDB6BF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9479729"/>
                  </p:ext>
                </p:extLst>
              </p:nvPr>
            </p:nvGraphicFramePr>
            <p:xfrm>
              <a:off x="6177928" y="3483813"/>
              <a:ext cx="352425" cy="3332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7" name="Equation" r:id="rId8" imgW="352438" imgH="352307" progId="Equation.DSMT4">
                      <p:embed/>
                    </p:oleObj>
                  </mc:Choice>
                  <mc:Fallback>
                    <p:oleObj name="Equation" r:id="rId8" imgW="352438" imgH="352307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177928" y="3483813"/>
                            <a:ext cx="352425" cy="33328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7" name="btnInknoeActivity">
            <a:extLst>
              <a:ext uri="{FF2B5EF4-FFF2-40B4-BE49-F238E27FC236}">
                <a16:creationId xmlns:a16="http://schemas.microsoft.com/office/drawing/2014/main" id="{BC41A275-04D4-4C4B-A8A4-144043462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480"/>
            <a:ext cx="1912511" cy="49244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1096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;p41"/>
          <p:cNvSpPr/>
          <p:nvPr/>
        </p:nvSpPr>
        <p:spPr>
          <a:xfrm>
            <a:off x="4735356" y="2835959"/>
            <a:ext cx="91439" cy="91442"/>
          </a:xfrm>
          <a:custGeom>
            <a:avLst/>
            <a:gdLst/>
            <a:ahLst/>
            <a:cxnLst/>
            <a:rect l="l" t="t" r="r" b="b"/>
            <a:pathLst>
              <a:path w="2069" h="2070" extrusionOk="0">
                <a:moveTo>
                  <a:pt x="1034" y="1"/>
                </a:moveTo>
                <a:cubicBezTo>
                  <a:pt x="968" y="234"/>
                  <a:pt x="868" y="468"/>
                  <a:pt x="801" y="701"/>
                </a:cubicBezTo>
                <a:cubicBezTo>
                  <a:pt x="623" y="701"/>
                  <a:pt x="445" y="716"/>
                  <a:pt x="267" y="716"/>
                </a:cubicBezTo>
                <a:cubicBezTo>
                  <a:pt x="178" y="716"/>
                  <a:pt x="89" y="713"/>
                  <a:pt x="0" y="701"/>
                </a:cubicBezTo>
                <a:lnTo>
                  <a:pt x="0" y="701"/>
                </a:lnTo>
                <a:cubicBezTo>
                  <a:pt x="201" y="902"/>
                  <a:pt x="401" y="1068"/>
                  <a:pt x="634" y="1235"/>
                </a:cubicBezTo>
                <a:cubicBezTo>
                  <a:pt x="567" y="1435"/>
                  <a:pt x="501" y="1635"/>
                  <a:pt x="467" y="1836"/>
                </a:cubicBezTo>
                <a:cubicBezTo>
                  <a:pt x="634" y="1735"/>
                  <a:pt x="768" y="1569"/>
                  <a:pt x="901" y="1435"/>
                </a:cubicBezTo>
                <a:cubicBezTo>
                  <a:pt x="934" y="1435"/>
                  <a:pt x="934" y="1435"/>
                  <a:pt x="968" y="1469"/>
                </a:cubicBezTo>
                <a:cubicBezTo>
                  <a:pt x="1201" y="1635"/>
                  <a:pt x="1435" y="1836"/>
                  <a:pt x="1635" y="2069"/>
                </a:cubicBezTo>
                <a:lnTo>
                  <a:pt x="1635" y="1969"/>
                </a:lnTo>
                <a:cubicBezTo>
                  <a:pt x="1501" y="1669"/>
                  <a:pt x="1401" y="1369"/>
                  <a:pt x="1301" y="1035"/>
                </a:cubicBezTo>
                <a:cubicBezTo>
                  <a:pt x="1535" y="868"/>
                  <a:pt x="1802" y="701"/>
                  <a:pt x="2069" y="568"/>
                </a:cubicBezTo>
                <a:cubicBezTo>
                  <a:pt x="2049" y="529"/>
                  <a:pt x="2007" y="513"/>
                  <a:pt x="1961" y="513"/>
                </a:cubicBezTo>
                <a:cubicBezTo>
                  <a:pt x="1929" y="513"/>
                  <a:pt x="1896" y="521"/>
                  <a:pt x="1868" y="535"/>
                </a:cubicBezTo>
                <a:cubicBezTo>
                  <a:pt x="1635" y="568"/>
                  <a:pt x="1435" y="635"/>
                  <a:pt x="1201" y="668"/>
                </a:cubicBezTo>
                <a:cubicBezTo>
                  <a:pt x="1135" y="435"/>
                  <a:pt x="1068" y="234"/>
                  <a:pt x="10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3754" name="4;p41"/>
          <p:cNvSpPr/>
          <p:nvPr/>
        </p:nvSpPr>
        <p:spPr>
          <a:xfrm>
            <a:off x="777241" y="498532"/>
            <a:ext cx="8279606" cy="143606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3755" name="pe;3755;p41"/>
          <p:cNvSpPr/>
          <p:nvPr/>
        </p:nvSpPr>
        <p:spPr>
          <a:xfrm>
            <a:off x="74296" y="4369178"/>
            <a:ext cx="9069705" cy="16117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383" y="3992881"/>
            <a:ext cx="1138238" cy="1163003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8296B748-EDD6-454B-86FD-8C9C63C4A4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374" y="-5543"/>
            <a:ext cx="1005602" cy="825507"/>
          </a:xfrm>
          <a:prstGeom prst="rect">
            <a:avLst/>
          </a:prstGeom>
        </p:spPr>
      </p:pic>
      <p:pic>
        <p:nvPicPr>
          <p:cNvPr id="1026" name="Picture 2" descr="Lý thuyết công cơ học, công suất, vật lí lớp 10">
            <a:extLst>
              <a:ext uri="{FF2B5EF4-FFF2-40B4-BE49-F238E27FC236}">
                <a16:creationId xmlns:a16="http://schemas.microsoft.com/office/drawing/2014/main" id="{8F2F08E3-00FE-4D31-9E9D-5C7038E1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7" y="869409"/>
            <a:ext cx="5224776" cy="15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E74F7DA-336E-47AB-9B1D-47E24E7B9F85}"/>
              </a:ext>
            </a:extLst>
          </p:cNvPr>
          <p:cNvSpPr/>
          <p:nvPr/>
        </p:nvSpPr>
        <p:spPr>
          <a:xfrm>
            <a:off x="2544896" y="2608689"/>
            <a:ext cx="5398956" cy="1281965"/>
          </a:xfrm>
          <a:prstGeom prst="cloudCallout">
            <a:avLst>
              <a:gd name="adj1" fmla="val 45834"/>
              <a:gd name="adj2" fmla="val 484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của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8" name="Picture 4" descr="Quoobee">
            <a:extLst>
              <a:ext uri="{FF2B5EF4-FFF2-40B4-BE49-F238E27FC236}">
                <a16:creationId xmlns:a16="http://schemas.microsoft.com/office/drawing/2014/main" id="{AA507FF0-81A6-46D2-BC1E-B73C8C17EF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6633" y="3543787"/>
            <a:ext cx="2035969" cy="16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AB2812-A448-450D-867B-E102BB1D5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661944"/>
              </p:ext>
            </p:extLst>
          </p:nvPr>
        </p:nvGraphicFramePr>
        <p:xfrm>
          <a:off x="5617070" y="1419447"/>
          <a:ext cx="2916302" cy="60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8" imgW="863280" imgH="177480" progId="Equation.DSMT4">
                  <p:embed/>
                </p:oleObj>
              </mc:Choice>
              <mc:Fallback>
                <p:oleObj name="Equation" r:id="rId8" imgW="863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17070" y="1419447"/>
                        <a:ext cx="2916302" cy="600415"/>
                      </a:xfrm>
                      <a:prstGeom prst="rect">
                        <a:avLst/>
                      </a:prstGeom>
                      <a:solidFill>
                        <a:srgbClr val="F9BA48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3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845377"/>
            <a:ext cx="2811898" cy="307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FB4AC5B-70C6-4995-89EB-8F5056B1201B}"/>
              </a:ext>
            </a:extLst>
          </p:cNvPr>
          <p:cNvSpPr txBox="1"/>
          <p:nvPr/>
        </p:nvSpPr>
        <p:spPr>
          <a:xfrm>
            <a:off x="2828260" y="21265"/>
            <a:ext cx="463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SỐ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A4DAE-6B78-45DD-B158-2D56303AA2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81" t="26462" r="33010" b="37340"/>
          <a:stretch/>
        </p:blipFill>
        <p:spPr>
          <a:xfrm>
            <a:off x="2073040" y="882320"/>
            <a:ext cx="5134424" cy="216096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DBA5BA6-31BF-4827-9000-2B998E4696BB}"/>
              </a:ext>
            </a:extLst>
          </p:cNvPr>
          <p:cNvSpPr txBox="1"/>
          <p:nvPr/>
        </p:nvSpPr>
        <p:spPr>
          <a:xfrm>
            <a:off x="1405950" y="3085234"/>
            <a:ext cx="66235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công của lực điện trên đoạn MH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công của lực điện trên đường gấp khúc MPN?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Công lực điện phụ thuộc và không phụ thuộc vào yếu tố nào?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81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845377"/>
            <a:ext cx="2811898" cy="307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FB4AC5B-70C6-4995-89EB-8F5056B1201B}"/>
              </a:ext>
            </a:extLst>
          </p:cNvPr>
          <p:cNvSpPr txBox="1"/>
          <p:nvPr/>
        </p:nvSpPr>
        <p:spPr>
          <a:xfrm>
            <a:off x="2828260" y="21265"/>
            <a:ext cx="463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SỐ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A4DAE-6B78-45DD-B158-2D56303AA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81" t="26462" r="33010" b="37340"/>
          <a:stretch/>
        </p:blipFill>
        <p:spPr>
          <a:xfrm>
            <a:off x="1963134" y="677173"/>
            <a:ext cx="5134424" cy="216096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DBA5BA6-31BF-4827-9000-2B998E4696BB}"/>
              </a:ext>
            </a:extLst>
          </p:cNvPr>
          <p:cNvSpPr txBox="1"/>
          <p:nvPr/>
        </p:nvSpPr>
        <p:spPr>
          <a:xfrm>
            <a:off x="1642978" y="3029354"/>
            <a:ext cx="66235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công của lực điện trên đoạn MH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công của lực điện trên đường gấp khúc MPN?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Công lực điện phụ thuộc và không phụ thuộc vào yếu tố nào?</a:t>
            </a:r>
          </a:p>
        </p:txBody>
      </p:sp>
      <p:pic>
        <p:nvPicPr>
          <p:cNvPr id="11" name="btnInknoeActivity">
            <a:extLst>
              <a:ext uri="{FF2B5EF4-FFF2-40B4-BE49-F238E27FC236}">
                <a16:creationId xmlns:a16="http://schemas.microsoft.com/office/drawing/2014/main" id="{7CA18899-300C-450C-A95D-7EB1FAB33CB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" y="4668772"/>
            <a:ext cx="1608906" cy="504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30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524704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0,&quot;HasMultipleSubmission&quot;:false,&quot;HasAutoStop&quot;:true,&quot;HasMinimizeMode&quot;:false,&quot;TimerValue&quot;:&quot;02:00&quot;,&quot;HasAutoStart&quot;:true,&quot;HasCorrectAnswers&quot;:false,&quot;McqAnswers&quot;:[],&quot;ActivityId&quot;:&quot;sho2022091903274492046&quot;,&quot;IaMcqCompetition&quot;:false,&quot;IsAnonymous&quot;:true,&quot;AutoAdvance&quot;:false,&quot;IsCompetitionMode&quot;:false}"/>
  <p:tag name="ANSWERS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0,&quot;HasMultipleSubmission&quot;:false,&quot;HasAutoStop&quot;:true,&quot;HasMinimizeMode&quot;:false,&quot;TimerValue&quot;:&quot;03:00&quot;,&quot;HasAutoStart&quot;:true,&quot;HasCorrectAnswers&quot;:false,&quot;McqAnswers&quot;:[],&quot;ActivityId&quot;:&quot;sho20220919043004602202&quot;,&quot;IaMcqCompetition&quot;:false,&quot;IsAnonymous&quot;:false,&quot;AutoAdvance&quot;:false,&quot;IsCompetitionMode&quot;:false}"/>
  <p:tag name="ANSWERS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1881</TotalTime>
  <Words>628</Words>
  <Application>Microsoft Office PowerPoint</Application>
  <PresentationFormat>On-screen Show (16:9)</PresentationFormat>
  <Paragraphs>116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等线</vt:lpstr>
      <vt:lpstr>宋体</vt:lpstr>
      <vt:lpstr>.VnMonotype corsivaH</vt:lpstr>
      <vt:lpstr>Arial</vt:lpstr>
      <vt:lpstr>Century Gothic</vt:lpstr>
      <vt:lpstr>Lora Regular</vt:lpstr>
      <vt:lpstr>Tahoma</vt:lpstr>
      <vt:lpstr>Times New Roman</vt:lpstr>
      <vt:lpstr>Verdana</vt:lpstr>
      <vt:lpstr>Wingdings</vt:lpstr>
      <vt:lpstr>Wingdings 3</vt:lpstr>
      <vt:lpstr>思源黑体 Heavy</vt:lpstr>
      <vt:lpstr>思源黑体 Medium</vt:lpstr>
      <vt:lpstr>Ion</vt:lpstr>
      <vt:lpstr>Equation</vt:lpstr>
      <vt:lpstr>PowerPoint Presentation</vt:lpstr>
      <vt:lpstr>Tiết 6 CÔNG CỦA LỰC ĐIỆN</vt:lpstr>
      <vt:lpstr>NỘI DUNG</vt:lpstr>
      <vt:lpstr>      Công của lực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Thế năng của điện tích trong điện trường</vt:lpstr>
      <vt:lpstr>PowerPoint Presentation</vt:lpstr>
      <vt:lpstr> Thế năng của một điện tích điểm q:                   AM∞ = WM = VM.q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Thesis Defense</dc:title>
  <dc:creator>史贺</dc:creator>
  <cp:lastModifiedBy>Administrator</cp:lastModifiedBy>
  <cp:revision>147</cp:revision>
  <dcterms:created xsi:type="dcterms:W3CDTF">2021-06-23T02:08:00Z</dcterms:created>
  <dcterms:modified xsi:type="dcterms:W3CDTF">2022-09-20T02:55:59Z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AB332BE93B624DFFA575AC6ADE9617E8</vt:lpwstr>
  </property>
  <property fmtid="{D5CDD505-2E9C-101B-9397-08002B2CF9AE}" pid="3" name="KSOProductBuildVer">
    <vt:lpwstr>2052-11.1.0.10577</vt:lpwstr>
  </property>
</Properties>
</file>